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ernoru SemiCondensed" charset="1" panose="00000A06000000000000"/>
      <p:regular r:id="rId16"/>
    </p:embeddedFont>
    <p:embeddedFont>
      <p:font typeface="B612 Bold" charset="1" panose="020B0606050000020004"/>
      <p:regular r:id="rId17"/>
    </p:embeddedFont>
    <p:embeddedFont>
      <p:font typeface="B612" charset="1" panose="020B060605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1.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8.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9.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5400000">
            <a:off x="-4806750" y="3004221"/>
            <a:ext cx="9220719" cy="4278558"/>
            <a:chOff x="0" y="0"/>
            <a:chExt cx="812800" cy="377152"/>
          </a:xfrm>
        </p:grpSpPr>
        <p:sp>
          <p:nvSpPr>
            <p:cNvPr name="Freeform 3" id="3"/>
            <p:cNvSpPr/>
            <p:nvPr/>
          </p:nvSpPr>
          <p:spPr>
            <a:xfrm flipH="false" flipV="false" rot="5400000">
              <a:off x="217824" y="-217824"/>
              <a:ext cx="377152" cy="812800"/>
            </a:xfrm>
            <a:custGeom>
              <a:avLst/>
              <a:gdLst/>
              <a:ahLst/>
              <a:cxnLst/>
              <a:rect r="r" b="b" t="t" l="l"/>
              <a:pathLst>
                <a:path h="812800" w="377152">
                  <a:moveTo>
                    <a:pt x="0" y="203200"/>
                  </a:moveTo>
                  <a:cubicBezTo>
                    <a:pt x="0" y="90970"/>
                    <a:pt x="84423" y="0"/>
                    <a:pt x="188576" y="0"/>
                  </a:cubicBezTo>
                  <a:cubicBezTo>
                    <a:pt x="292729" y="0"/>
                    <a:pt x="377152" y="90970"/>
                    <a:pt x="377152" y="203200"/>
                  </a:cubicBezTo>
                  <a:lnTo>
                    <a:pt x="377152" y="609600"/>
                  </a:lnTo>
                  <a:cubicBezTo>
                    <a:pt x="377152" y="721830"/>
                    <a:pt x="292729" y="812800"/>
                    <a:pt x="188576" y="812800"/>
                  </a:cubicBezTo>
                  <a:cubicBezTo>
                    <a:pt x="84423" y="812800"/>
                    <a:pt x="0" y="721830"/>
                    <a:pt x="0" y="609600"/>
                  </a:cubicBezTo>
                  <a:lnTo>
                    <a:pt x="0" y="203200"/>
                  </a:lnTo>
                </a:path>
              </a:pathLst>
            </a:custGeom>
            <a:blipFill>
              <a:blip r:embed="rId2"/>
              <a:stretch>
                <a:fillRect l="-120223" t="0" r="-103243" b="0"/>
              </a:stretch>
            </a:blipFill>
            <a:ln w="95250" cap="sq">
              <a:solidFill>
                <a:srgbClr val="FFFFFF"/>
              </a:solidFill>
              <a:prstDash val="solid"/>
              <a:miter/>
            </a:ln>
          </p:spPr>
        </p:sp>
      </p:grpSp>
      <p:grpSp>
        <p:nvGrpSpPr>
          <p:cNvPr name="Group 4" id="4"/>
          <p:cNvGrpSpPr/>
          <p:nvPr/>
        </p:nvGrpSpPr>
        <p:grpSpPr>
          <a:xfrm rot="0">
            <a:off x="3829201" y="2878910"/>
            <a:ext cx="15812169" cy="3807066"/>
            <a:chOff x="0" y="0"/>
            <a:chExt cx="4164522" cy="1002684"/>
          </a:xfrm>
        </p:grpSpPr>
        <p:sp>
          <p:nvSpPr>
            <p:cNvPr name="Freeform 5" id="5"/>
            <p:cNvSpPr/>
            <p:nvPr/>
          </p:nvSpPr>
          <p:spPr>
            <a:xfrm flipH="false" flipV="false" rot="0">
              <a:off x="0" y="0"/>
              <a:ext cx="4164522" cy="1002684"/>
            </a:xfrm>
            <a:custGeom>
              <a:avLst/>
              <a:gdLst/>
              <a:ahLst/>
              <a:cxnLst/>
              <a:rect r="r" b="b" t="t" l="l"/>
              <a:pathLst>
                <a:path h="1002684" w="4164522">
                  <a:moveTo>
                    <a:pt x="0" y="0"/>
                  </a:moveTo>
                  <a:lnTo>
                    <a:pt x="4164522" y="0"/>
                  </a:lnTo>
                  <a:lnTo>
                    <a:pt x="4164522" y="1002684"/>
                  </a:lnTo>
                  <a:lnTo>
                    <a:pt x="0" y="1002684"/>
                  </a:lnTo>
                  <a:close/>
                </a:path>
              </a:pathLst>
            </a:custGeom>
            <a:solidFill>
              <a:srgbClr val="FFFFFF"/>
            </a:solidFill>
            <a:ln cap="sq">
              <a:noFill/>
              <a:prstDash val="solid"/>
              <a:miter/>
            </a:ln>
          </p:spPr>
        </p:sp>
        <p:sp>
          <p:nvSpPr>
            <p:cNvPr name="TextBox 6" id="6"/>
            <p:cNvSpPr txBox="true"/>
            <p:nvPr/>
          </p:nvSpPr>
          <p:spPr>
            <a:xfrm>
              <a:off x="0" y="-38100"/>
              <a:ext cx="4164522" cy="104078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44515" y="3004221"/>
            <a:ext cx="9220719" cy="4278558"/>
            <a:chOff x="0" y="0"/>
            <a:chExt cx="812800" cy="377152"/>
          </a:xfrm>
        </p:grpSpPr>
        <p:sp>
          <p:nvSpPr>
            <p:cNvPr name="Freeform 8" id="8"/>
            <p:cNvSpPr/>
            <p:nvPr/>
          </p:nvSpPr>
          <p:spPr>
            <a:xfrm flipH="false" flipV="false" rot="5400000">
              <a:off x="217824" y="-217824"/>
              <a:ext cx="377152" cy="812800"/>
            </a:xfrm>
            <a:custGeom>
              <a:avLst/>
              <a:gdLst/>
              <a:ahLst/>
              <a:cxnLst/>
              <a:rect r="r" b="b" t="t" l="l"/>
              <a:pathLst>
                <a:path h="812800" w="377152">
                  <a:moveTo>
                    <a:pt x="0" y="203200"/>
                  </a:moveTo>
                  <a:cubicBezTo>
                    <a:pt x="0" y="90970"/>
                    <a:pt x="84423" y="0"/>
                    <a:pt x="188576" y="0"/>
                  </a:cubicBezTo>
                  <a:cubicBezTo>
                    <a:pt x="292729" y="0"/>
                    <a:pt x="377152" y="90970"/>
                    <a:pt x="377152" y="203200"/>
                  </a:cubicBezTo>
                  <a:lnTo>
                    <a:pt x="377152" y="609600"/>
                  </a:lnTo>
                  <a:cubicBezTo>
                    <a:pt x="377152" y="721830"/>
                    <a:pt x="292729" y="812800"/>
                    <a:pt x="188576" y="812800"/>
                  </a:cubicBezTo>
                  <a:cubicBezTo>
                    <a:pt x="84423" y="812800"/>
                    <a:pt x="0" y="721830"/>
                    <a:pt x="0" y="609600"/>
                  </a:cubicBezTo>
                  <a:lnTo>
                    <a:pt x="0" y="203200"/>
                  </a:lnTo>
                </a:path>
              </a:pathLst>
            </a:custGeom>
            <a:blipFill>
              <a:blip r:embed="rId3"/>
              <a:stretch>
                <a:fillRect l="-299554" t="0" r="0" b="0"/>
              </a:stretch>
            </a:blipFill>
            <a:ln w="95250" cap="sq">
              <a:solidFill>
                <a:srgbClr val="43A2A2"/>
              </a:solidFill>
              <a:prstDash val="solid"/>
              <a:miter/>
            </a:ln>
          </p:spPr>
        </p:sp>
      </p:grpSp>
      <p:sp>
        <p:nvSpPr>
          <p:cNvPr name="Freeform 9" id="9"/>
          <p:cNvSpPr/>
          <p:nvPr/>
        </p:nvSpPr>
        <p:spPr>
          <a:xfrm flipH="true" flipV="false" rot="0">
            <a:off x="12758104" y="7264178"/>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0">
            <a:off x="12758104" y="-1091978"/>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660296" y="1502051"/>
            <a:ext cx="634766" cy="786309"/>
          </a:xfrm>
          <a:custGeom>
            <a:avLst/>
            <a:gdLst/>
            <a:ahLst/>
            <a:cxnLst/>
            <a:rect r="r" b="b" t="t" l="l"/>
            <a:pathLst>
              <a:path h="786309" w="634766">
                <a:moveTo>
                  <a:pt x="0" y="0"/>
                </a:moveTo>
                <a:lnTo>
                  <a:pt x="634766" y="0"/>
                </a:lnTo>
                <a:lnTo>
                  <a:pt x="634766" y="786309"/>
                </a:lnTo>
                <a:lnTo>
                  <a:pt x="0" y="786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368221" y="1416503"/>
            <a:ext cx="891079" cy="891079"/>
          </a:xfrm>
          <a:custGeom>
            <a:avLst/>
            <a:gdLst/>
            <a:ahLst/>
            <a:cxnLst/>
            <a:rect r="r" b="b" t="t" l="l"/>
            <a:pathLst>
              <a:path h="891079" w="891079">
                <a:moveTo>
                  <a:pt x="0" y="0"/>
                </a:moveTo>
                <a:lnTo>
                  <a:pt x="891079" y="0"/>
                </a:lnTo>
                <a:lnTo>
                  <a:pt x="891079" y="891079"/>
                </a:lnTo>
                <a:lnTo>
                  <a:pt x="0" y="891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6368221" y="7979418"/>
            <a:ext cx="891079" cy="891079"/>
          </a:xfrm>
          <a:custGeom>
            <a:avLst/>
            <a:gdLst/>
            <a:ahLst/>
            <a:cxnLst/>
            <a:rect r="r" b="b" t="t" l="l"/>
            <a:pathLst>
              <a:path h="891079" w="891079">
                <a:moveTo>
                  <a:pt x="0" y="0"/>
                </a:moveTo>
                <a:lnTo>
                  <a:pt x="891079" y="0"/>
                </a:lnTo>
                <a:lnTo>
                  <a:pt x="891079" y="891079"/>
                </a:lnTo>
                <a:lnTo>
                  <a:pt x="0" y="891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942888" y="8648126"/>
            <a:ext cx="509229" cy="509229"/>
          </a:xfrm>
          <a:custGeom>
            <a:avLst/>
            <a:gdLst/>
            <a:ahLst/>
            <a:cxnLst/>
            <a:rect r="r" b="b" t="t" l="l"/>
            <a:pathLst>
              <a:path h="509229" w="509229">
                <a:moveTo>
                  <a:pt x="0" y="0"/>
                </a:moveTo>
                <a:lnTo>
                  <a:pt x="509229" y="0"/>
                </a:lnTo>
                <a:lnTo>
                  <a:pt x="509229" y="509228"/>
                </a:lnTo>
                <a:lnTo>
                  <a:pt x="0" y="5092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942888" y="1161889"/>
            <a:ext cx="509229" cy="509229"/>
          </a:xfrm>
          <a:custGeom>
            <a:avLst/>
            <a:gdLst/>
            <a:ahLst/>
            <a:cxnLst/>
            <a:rect r="r" b="b" t="t" l="l"/>
            <a:pathLst>
              <a:path h="509229" w="509229">
                <a:moveTo>
                  <a:pt x="0" y="0"/>
                </a:moveTo>
                <a:lnTo>
                  <a:pt x="509229" y="0"/>
                </a:lnTo>
                <a:lnTo>
                  <a:pt x="509229" y="509229"/>
                </a:lnTo>
                <a:lnTo>
                  <a:pt x="0" y="5092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7660296" y="3327261"/>
            <a:ext cx="10195617" cy="1965353"/>
          </a:xfrm>
          <a:prstGeom prst="rect">
            <a:avLst/>
          </a:prstGeom>
        </p:spPr>
        <p:txBody>
          <a:bodyPr anchor="t" rtlCol="false" tIns="0" lIns="0" bIns="0" rIns="0">
            <a:spAutoFit/>
          </a:bodyPr>
          <a:lstStyle/>
          <a:p>
            <a:pPr algn="l">
              <a:lnSpc>
                <a:spcPts val="7702"/>
              </a:lnSpc>
            </a:pPr>
            <a:r>
              <a:rPr lang="en-US" sz="7002">
                <a:solidFill>
                  <a:srgbClr val="091D29"/>
                </a:solidFill>
                <a:latin typeface="Bernoru SemiCondensed"/>
                <a:ea typeface="Bernoru SemiCondensed"/>
                <a:cs typeface="Bernoru SemiCondensed"/>
                <a:sym typeface="Bernoru SemiCondensed"/>
              </a:rPr>
              <a:t>The Role of Technology in the U.S. Government </a:t>
            </a:r>
          </a:p>
        </p:txBody>
      </p:sp>
      <p:sp>
        <p:nvSpPr>
          <p:cNvPr name="TextBox 17" id="17"/>
          <p:cNvSpPr txBox="true"/>
          <p:nvPr/>
        </p:nvSpPr>
        <p:spPr>
          <a:xfrm rot="0">
            <a:off x="7660296" y="7217169"/>
            <a:ext cx="7672771" cy="476986"/>
          </a:xfrm>
          <a:prstGeom prst="rect">
            <a:avLst/>
          </a:prstGeom>
        </p:spPr>
        <p:txBody>
          <a:bodyPr anchor="t" rtlCol="false" tIns="0" lIns="0" bIns="0" rIns="0">
            <a:spAutoFit/>
          </a:bodyPr>
          <a:lstStyle/>
          <a:p>
            <a:pPr algn="just">
              <a:lnSpc>
                <a:spcPts val="3755"/>
              </a:lnSpc>
            </a:pPr>
            <a:r>
              <a:rPr lang="en-US" b="true" sz="3129">
                <a:solidFill>
                  <a:srgbClr val="FFFFFF"/>
                </a:solidFill>
                <a:latin typeface="B612 Bold"/>
                <a:ea typeface="B612 Bold"/>
                <a:cs typeface="B612 Bold"/>
                <a:sym typeface="B612 Bold"/>
              </a:rPr>
              <a:t> CSIT 100, Sec. 4</a:t>
            </a:r>
          </a:p>
        </p:txBody>
      </p:sp>
      <p:sp>
        <p:nvSpPr>
          <p:cNvPr name="TextBox 18" id="18"/>
          <p:cNvSpPr txBox="true"/>
          <p:nvPr/>
        </p:nvSpPr>
        <p:spPr>
          <a:xfrm rot="0">
            <a:off x="8641287" y="1616797"/>
            <a:ext cx="4650382" cy="543382"/>
          </a:xfrm>
          <a:prstGeom prst="rect">
            <a:avLst/>
          </a:prstGeom>
        </p:spPr>
        <p:txBody>
          <a:bodyPr anchor="t" rtlCol="false" tIns="0" lIns="0" bIns="0" rIns="0">
            <a:spAutoFit/>
          </a:bodyPr>
          <a:lstStyle/>
          <a:p>
            <a:pPr algn="just">
              <a:lnSpc>
                <a:spcPts val="4278"/>
              </a:lnSpc>
            </a:pPr>
            <a:r>
              <a:rPr lang="en-US" b="true" sz="3565">
                <a:solidFill>
                  <a:srgbClr val="FFFFFF"/>
                </a:solidFill>
                <a:latin typeface="B612 Bold"/>
                <a:ea typeface="B612 Bold"/>
                <a:cs typeface="B612 Bold"/>
                <a:sym typeface="B612 Bold"/>
              </a:rPr>
              <a:t>Amber Vergara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0">
            <a:off x="-718426" y="3239967"/>
            <a:ext cx="19724853" cy="3807066"/>
            <a:chOff x="0" y="0"/>
            <a:chExt cx="5195023" cy="1002684"/>
          </a:xfrm>
        </p:grpSpPr>
        <p:sp>
          <p:nvSpPr>
            <p:cNvPr name="Freeform 3" id="3"/>
            <p:cNvSpPr/>
            <p:nvPr/>
          </p:nvSpPr>
          <p:spPr>
            <a:xfrm flipH="false" flipV="false" rot="0">
              <a:off x="0" y="0"/>
              <a:ext cx="5195023" cy="1002684"/>
            </a:xfrm>
            <a:custGeom>
              <a:avLst/>
              <a:gdLst/>
              <a:ahLst/>
              <a:cxnLst/>
              <a:rect r="r" b="b" t="t" l="l"/>
              <a:pathLst>
                <a:path h="1002684" w="5195023">
                  <a:moveTo>
                    <a:pt x="0" y="0"/>
                  </a:moveTo>
                  <a:lnTo>
                    <a:pt x="5195023" y="0"/>
                  </a:lnTo>
                  <a:lnTo>
                    <a:pt x="5195023" y="1002684"/>
                  </a:lnTo>
                  <a:lnTo>
                    <a:pt x="0" y="1002684"/>
                  </a:lnTo>
                  <a:close/>
                </a:path>
              </a:pathLst>
            </a:custGeom>
            <a:solidFill>
              <a:srgbClr val="FFFFFF"/>
            </a:solidFill>
            <a:ln cap="sq">
              <a:noFill/>
              <a:prstDash val="solid"/>
              <a:miter/>
            </a:ln>
          </p:spPr>
        </p:sp>
        <p:sp>
          <p:nvSpPr>
            <p:cNvPr name="TextBox 4" id="4"/>
            <p:cNvSpPr txBox="true"/>
            <p:nvPr/>
          </p:nvSpPr>
          <p:spPr>
            <a:xfrm>
              <a:off x="0" y="-38100"/>
              <a:ext cx="5195023" cy="104078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603691" y="4697961"/>
            <a:ext cx="891079" cy="891079"/>
          </a:xfrm>
          <a:custGeom>
            <a:avLst/>
            <a:gdLst/>
            <a:ahLst/>
            <a:cxnLst/>
            <a:rect r="r" b="b" t="t" l="l"/>
            <a:pathLst>
              <a:path h="891079" w="891079">
                <a:moveTo>
                  <a:pt x="0" y="0"/>
                </a:moveTo>
                <a:lnTo>
                  <a:pt x="891079" y="0"/>
                </a:lnTo>
                <a:lnTo>
                  <a:pt x="891079" y="891078"/>
                </a:lnTo>
                <a:lnTo>
                  <a:pt x="0" y="8910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93230" y="4697961"/>
            <a:ext cx="891079" cy="891079"/>
          </a:xfrm>
          <a:custGeom>
            <a:avLst/>
            <a:gdLst/>
            <a:ahLst/>
            <a:cxnLst/>
            <a:rect r="r" b="b" t="t" l="l"/>
            <a:pathLst>
              <a:path h="891079" w="891079">
                <a:moveTo>
                  <a:pt x="0" y="0"/>
                </a:moveTo>
                <a:lnTo>
                  <a:pt x="891079" y="0"/>
                </a:lnTo>
                <a:lnTo>
                  <a:pt x="891079" y="891078"/>
                </a:lnTo>
                <a:lnTo>
                  <a:pt x="0" y="8910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2790292" y="-1076158"/>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5349" y="7248358"/>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826025" y="3673659"/>
            <a:ext cx="12635951" cy="2853957"/>
          </a:xfrm>
          <a:prstGeom prst="rect">
            <a:avLst/>
          </a:prstGeom>
        </p:spPr>
        <p:txBody>
          <a:bodyPr anchor="t" rtlCol="false" tIns="0" lIns="0" bIns="0" rIns="0">
            <a:spAutoFit/>
          </a:bodyPr>
          <a:lstStyle/>
          <a:p>
            <a:pPr algn="ctr">
              <a:lnSpc>
                <a:spcPts val="21968"/>
              </a:lnSpc>
            </a:pPr>
            <a:r>
              <a:rPr lang="en-US" sz="19970">
                <a:solidFill>
                  <a:srgbClr val="091D29"/>
                </a:solidFill>
                <a:latin typeface="Bernoru SemiCondensed"/>
                <a:ea typeface="Bernoru SemiCondensed"/>
                <a:cs typeface="Bernoru SemiCondensed"/>
                <a:sym typeface="Bernoru SemiCondensed"/>
              </a:rPr>
              <a:t>Thank You</a:t>
            </a:r>
          </a:p>
        </p:txBody>
      </p:sp>
      <p:sp>
        <p:nvSpPr>
          <p:cNvPr name="TextBox 10" id="10"/>
          <p:cNvSpPr txBox="true"/>
          <p:nvPr/>
        </p:nvSpPr>
        <p:spPr>
          <a:xfrm rot="0">
            <a:off x="4214453" y="1820742"/>
            <a:ext cx="9859095" cy="542925"/>
          </a:xfrm>
          <a:prstGeom prst="rect">
            <a:avLst/>
          </a:prstGeom>
        </p:spPr>
        <p:txBody>
          <a:bodyPr anchor="t" rtlCol="false" tIns="0" lIns="0" bIns="0" rIns="0">
            <a:spAutoFit/>
          </a:bodyPr>
          <a:lstStyle/>
          <a:p>
            <a:pPr algn="ctr">
              <a:lnSpc>
                <a:spcPts val="4200"/>
              </a:lnSpc>
            </a:pPr>
            <a:r>
              <a:rPr lang="en-US" b="true" sz="3500">
                <a:solidFill>
                  <a:srgbClr val="FFFFFF"/>
                </a:solidFill>
                <a:latin typeface="B612 Bold"/>
                <a:ea typeface="B612 Bold"/>
                <a:cs typeface="B612 Bold"/>
                <a:sym typeface="B612 Bold"/>
              </a:rPr>
              <a:t>Presentation by Bartholomew Henderson</a:t>
            </a:r>
          </a:p>
        </p:txBody>
      </p:sp>
      <p:sp>
        <p:nvSpPr>
          <p:cNvPr name="TextBox 11" id="11"/>
          <p:cNvSpPr txBox="true"/>
          <p:nvPr/>
        </p:nvSpPr>
        <p:spPr>
          <a:xfrm rot="0">
            <a:off x="5497708" y="7913808"/>
            <a:ext cx="7292584" cy="542925"/>
          </a:xfrm>
          <a:prstGeom prst="rect">
            <a:avLst/>
          </a:prstGeom>
        </p:spPr>
        <p:txBody>
          <a:bodyPr anchor="t" rtlCol="false" tIns="0" lIns="0" bIns="0" rIns="0">
            <a:spAutoFit/>
          </a:bodyPr>
          <a:lstStyle/>
          <a:p>
            <a:pPr algn="ctr">
              <a:lnSpc>
                <a:spcPts val="4200"/>
              </a:lnSpc>
            </a:pPr>
            <a:r>
              <a:rPr lang="en-US" b="true" sz="3500">
                <a:solidFill>
                  <a:srgbClr val="FFFFFF"/>
                </a:solidFill>
                <a:latin typeface="B612 Bold"/>
                <a:ea typeface="B612 Bold"/>
                <a:cs typeface="B612 Bold"/>
                <a:sym typeface="B612 Bold"/>
              </a:rPr>
              <a:t>Contact Us: +123-456-7890</a:t>
            </a:r>
          </a:p>
        </p:txBody>
      </p:sp>
      <p:sp>
        <p:nvSpPr>
          <p:cNvPr name="Freeform 12" id="12"/>
          <p:cNvSpPr/>
          <p:nvPr/>
        </p:nvSpPr>
        <p:spPr>
          <a:xfrm flipH="false" flipV="false" rot="0">
            <a:off x="12588209" y="8055311"/>
            <a:ext cx="269444" cy="269444"/>
          </a:xfrm>
          <a:custGeom>
            <a:avLst/>
            <a:gdLst/>
            <a:ahLst/>
            <a:cxnLst/>
            <a:rect r="r" b="b" t="t" l="l"/>
            <a:pathLst>
              <a:path h="269444" w="269444">
                <a:moveTo>
                  <a:pt x="0" y="0"/>
                </a:moveTo>
                <a:lnTo>
                  <a:pt x="269444" y="0"/>
                </a:lnTo>
                <a:lnTo>
                  <a:pt x="269444" y="269444"/>
                </a:lnTo>
                <a:lnTo>
                  <a:pt x="0" y="2694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430347" y="8055311"/>
            <a:ext cx="269444" cy="269444"/>
          </a:xfrm>
          <a:custGeom>
            <a:avLst/>
            <a:gdLst/>
            <a:ahLst/>
            <a:cxnLst/>
            <a:rect r="r" b="b" t="t" l="l"/>
            <a:pathLst>
              <a:path h="269444" w="269444">
                <a:moveTo>
                  <a:pt x="0" y="0"/>
                </a:moveTo>
                <a:lnTo>
                  <a:pt x="269444" y="0"/>
                </a:lnTo>
                <a:lnTo>
                  <a:pt x="269444" y="269444"/>
                </a:lnTo>
                <a:lnTo>
                  <a:pt x="0" y="2694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5400000">
            <a:off x="-211943" y="1983334"/>
            <a:ext cx="9220719" cy="6320333"/>
            <a:chOff x="0" y="0"/>
            <a:chExt cx="812800" cy="557133"/>
          </a:xfrm>
        </p:grpSpPr>
        <p:sp>
          <p:nvSpPr>
            <p:cNvPr name="Freeform 3" id="3"/>
            <p:cNvSpPr/>
            <p:nvPr/>
          </p:nvSpPr>
          <p:spPr>
            <a:xfrm flipH="false" flipV="false" rot="0">
              <a:off x="0" y="0"/>
              <a:ext cx="812800" cy="557133"/>
            </a:xfrm>
            <a:custGeom>
              <a:avLst/>
              <a:gdLst/>
              <a:ahLst/>
              <a:cxnLst/>
              <a:rect r="r" b="b" t="t" l="l"/>
              <a:pathLst>
                <a:path h="557133" w="812800">
                  <a:moveTo>
                    <a:pt x="609600" y="0"/>
                  </a:moveTo>
                  <a:cubicBezTo>
                    <a:pt x="721830" y="0"/>
                    <a:pt x="812800" y="124711"/>
                    <a:pt x="812800" y="278566"/>
                  </a:cubicBezTo>
                  <a:cubicBezTo>
                    <a:pt x="812800" y="432422"/>
                    <a:pt x="721830" y="557133"/>
                    <a:pt x="609600" y="557133"/>
                  </a:cubicBezTo>
                  <a:lnTo>
                    <a:pt x="203200" y="557133"/>
                  </a:lnTo>
                  <a:cubicBezTo>
                    <a:pt x="90970" y="557133"/>
                    <a:pt x="0" y="432422"/>
                    <a:pt x="0" y="278566"/>
                  </a:cubicBezTo>
                  <a:cubicBezTo>
                    <a:pt x="0" y="124711"/>
                    <a:pt x="90970" y="0"/>
                    <a:pt x="203200" y="0"/>
                  </a:cubicBezTo>
                  <a:lnTo>
                    <a:pt x="609600" y="0"/>
                  </a:lnTo>
                </a:path>
              </a:pathLst>
            </a:custGeom>
            <a:solidFill>
              <a:srgbClr val="FFFFFF"/>
            </a:solidFill>
            <a:ln cap="sq" w="12700">
              <a:solidFill>
                <a:srgbClr val="000000"/>
              </a:solidFill>
              <a:prstDash val="solid"/>
              <a:miter/>
            </a:ln>
          </p:spPr>
        </p:sp>
      </p:grpSp>
      <p:grpSp>
        <p:nvGrpSpPr>
          <p:cNvPr name="Group 4" id="4"/>
          <p:cNvGrpSpPr/>
          <p:nvPr/>
        </p:nvGrpSpPr>
        <p:grpSpPr>
          <a:xfrm rot="-5400000">
            <a:off x="-15859" y="1983334"/>
            <a:ext cx="9220719" cy="6320333"/>
            <a:chOff x="0" y="0"/>
            <a:chExt cx="812800" cy="557133"/>
          </a:xfrm>
        </p:grpSpPr>
        <p:sp>
          <p:nvSpPr>
            <p:cNvPr name="Freeform 5" id="5"/>
            <p:cNvSpPr/>
            <p:nvPr/>
          </p:nvSpPr>
          <p:spPr>
            <a:xfrm flipH="false" flipV="false" rot="5400000">
              <a:off x="127834" y="-127834"/>
              <a:ext cx="557133" cy="812800"/>
            </a:xfrm>
            <a:custGeom>
              <a:avLst/>
              <a:gdLst/>
              <a:ahLst/>
              <a:cxnLst/>
              <a:rect r="r" b="b" t="t" l="l"/>
              <a:pathLst>
                <a:path h="812800" w="557133">
                  <a:moveTo>
                    <a:pt x="0" y="203200"/>
                  </a:moveTo>
                  <a:cubicBezTo>
                    <a:pt x="0" y="90971"/>
                    <a:pt x="124710" y="0"/>
                    <a:pt x="278566" y="0"/>
                  </a:cubicBezTo>
                  <a:cubicBezTo>
                    <a:pt x="432422" y="0"/>
                    <a:pt x="557132" y="90971"/>
                    <a:pt x="557132" y="203200"/>
                  </a:cubicBezTo>
                  <a:lnTo>
                    <a:pt x="557132" y="609600"/>
                  </a:lnTo>
                  <a:cubicBezTo>
                    <a:pt x="557132" y="721830"/>
                    <a:pt x="432422" y="812800"/>
                    <a:pt x="278566" y="812800"/>
                  </a:cubicBezTo>
                  <a:cubicBezTo>
                    <a:pt x="124710" y="812800"/>
                    <a:pt x="0" y="721830"/>
                    <a:pt x="0" y="609600"/>
                  </a:cubicBezTo>
                  <a:lnTo>
                    <a:pt x="0" y="203200"/>
                  </a:lnTo>
                </a:path>
              </a:pathLst>
            </a:custGeom>
            <a:blipFill>
              <a:blip r:embed="rId2"/>
              <a:stretch>
                <a:fillRect l="-59485" t="0" r="-59485" b="0"/>
              </a:stretch>
            </a:blipFill>
            <a:ln w="95250" cap="sq">
              <a:solidFill>
                <a:srgbClr val="43A2A2"/>
              </a:solidFill>
              <a:prstDash val="solid"/>
              <a:miter/>
            </a:ln>
          </p:spPr>
        </p:sp>
      </p:grpSp>
      <p:grpSp>
        <p:nvGrpSpPr>
          <p:cNvPr name="Group 6" id="6"/>
          <p:cNvGrpSpPr/>
          <p:nvPr/>
        </p:nvGrpSpPr>
        <p:grpSpPr>
          <a:xfrm rot="0">
            <a:off x="10869917" y="1513301"/>
            <a:ext cx="7459059" cy="1423373"/>
            <a:chOff x="0" y="0"/>
            <a:chExt cx="1786399" cy="340889"/>
          </a:xfrm>
        </p:grpSpPr>
        <p:sp>
          <p:nvSpPr>
            <p:cNvPr name="Freeform 7" id="7"/>
            <p:cNvSpPr/>
            <p:nvPr/>
          </p:nvSpPr>
          <p:spPr>
            <a:xfrm flipH="false" flipV="false" rot="0">
              <a:off x="0" y="0"/>
              <a:ext cx="1786399" cy="340889"/>
            </a:xfrm>
            <a:custGeom>
              <a:avLst/>
              <a:gdLst/>
              <a:ahLst/>
              <a:cxnLst/>
              <a:rect r="r" b="b" t="t" l="l"/>
              <a:pathLst>
                <a:path h="340889" w="1786399">
                  <a:moveTo>
                    <a:pt x="0" y="0"/>
                  </a:moveTo>
                  <a:lnTo>
                    <a:pt x="1786399" y="0"/>
                  </a:lnTo>
                  <a:lnTo>
                    <a:pt x="1786399" y="340889"/>
                  </a:lnTo>
                  <a:lnTo>
                    <a:pt x="0" y="340889"/>
                  </a:lnTo>
                  <a:close/>
                </a:path>
              </a:pathLst>
            </a:custGeom>
            <a:solidFill>
              <a:srgbClr val="43A2A2"/>
            </a:solidFill>
          </p:spPr>
        </p:sp>
        <p:sp>
          <p:nvSpPr>
            <p:cNvPr name="TextBox 8" id="8"/>
            <p:cNvSpPr txBox="true"/>
            <p:nvPr/>
          </p:nvSpPr>
          <p:spPr>
            <a:xfrm>
              <a:off x="0" y="-38100"/>
              <a:ext cx="1786399" cy="37898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410407" y="4061699"/>
            <a:ext cx="7848893" cy="4769856"/>
          </a:xfrm>
          <a:prstGeom prst="rect">
            <a:avLst/>
          </a:prstGeom>
        </p:spPr>
        <p:txBody>
          <a:bodyPr anchor="t" rtlCol="false" tIns="0" lIns="0" bIns="0" rIns="0">
            <a:spAutoFit/>
          </a:bodyPr>
          <a:lstStyle/>
          <a:p>
            <a:pPr algn="just">
              <a:lnSpc>
                <a:spcPts val="3755"/>
              </a:lnSpc>
            </a:pPr>
            <a:r>
              <a:rPr lang="en-US" sz="3129">
                <a:solidFill>
                  <a:srgbClr val="FFFFFF"/>
                </a:solidFill>
                <a:latin typeface="B612"/>
                <a:ea typeface="B612"/>
                <a:cs typeface="B612"/>
                <a:sym typeface="B612"/>
              </a:rPr>
              <a:t>The quality of life of the community is directly influenced by the success of the local economy which plays an important role in improving community welfare. Local economies often face various difficulties, such as limited resources, market access, and lack of innovation. The main goal is to develop social innovation by creating innovative solutions tailored to local needs</a:t>
            </a:r>
          </a:p>
        </p:txBody>
      </p:sp>
      <p:sp>
        <p:nvSpPr>
          <p:cNvPr name="Freeform 10" id="10"/>
          <p:cNvSpPr/>
          <p:nvPr/>
        </p:nvSpPr>
        <p:spPr>
          <a:xfrm flipH="false" flipV="false" rot="0">
            <a:off x="9410407" y="1699652"/>
            <a:ext cx="1071620" cy="1071620"/>
          </a:xfrm>
          <a:custGeom>
            <a:avLst/>
            <a:gdLst/>
            <a:ahLst/>
            <a:cxnLst/>
            <a:rect r="r" b="b" t="t" l="l"/>
            <a:pathLst>
              <a:path h="1071620" w="1071620">
                <a:moveTo>
                  <a:pt x="0" y="0"/>
                </a:moveTo>
                <a:lnTo>
                  <a:pt x="1071620" y="0"/>
                </a:lnTo>
                <a:lnTo>
                  <a:pt x="1071620" y="1071620"/>
                </a:lnTo>
                <a:lnTo>
                  <a:pt x="0" y="1071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false" rot="0">
            <a:off x="12886856" y="7328789"/>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true" rot="0">
            <a:off x="-461913" y="-1156589"/>
            <a:ext cx="5863057" cy="4114800"/>
          </a:xfrm>
          <a:custGeom>
            <a:avLst/>
            <a:gdLst/>
            <a:ahLst/>
            <a:cxnLst/>
            <a:rect r="r" b="b" t="t" l="l"/>
            <a:pathLst>
              <a:path h="4114800" w="5863057">
                <a:moveTo>
                  <a:pt x="0" y="4114800"/>
                </a:moveTo>
                <a:lnTo>
                  <a:pt x="5863057" y="4114800"/>
                </a:lnTo>
                <a:lnTo>
                  <a:pt x="5863057"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1160444" y="1710132"/>
            <a:ext cx="6035514" cy="1019240"/>
          </a:xfrm>
          <a:prstGeom prst="rect">
            <a:avLst/>
          </a:prstGeom>
        </p:spPr>
        <p:txBody>
          <a:bodyPr anchor="t" rtlCol="false" tIns="0" lIns="0" bIns="0" rIns="0">
            <a:spAutoFit/>
          </a:bodyPr>
          <a:lstStyle/>
          <a:p>
            <a:pPr algn="r">
              <a:lnSpc>
                <a:spcPts val="7865"/>
              </a:lnSpc>
            </a:pPr>
            <a:r>
              <a:rPr lang="en-US" sz="7150">
                <a:solidFill>
                  <a:srgbClr val="FFFFFF"/>
                </a:solidFill>
                <a:latin typeface="Bernoru SemiCondensed"/>
                <a:ea typeface="Bernoru SemiCondensed"/>
                <a:cs typeface="Bernoru SemiCondensed"/>
                <a:sym typeface="Bernoru SemiCondense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0">
            <a:off x="2259719" y="4082251"/>
            <a:ext cx="7668823" cy="90066"/>
            <a:chOff x="0" y="0"/>
            <a:chExt cx="1961465" cy="23036"/>
          </a:xfrm>
        </p:grpSpPr>
        <p:sp>
          <p:nvSpPr>
            <p:cNvPr name="Freeform 3" id="3"/>
            <p:cNvSpPr/>
            <p:nvPr/>
          </p:nvSpPr>
          <p:spPr>
            <a:xfrm flipH="false" flipV="false" rot="0">
              <a:off x="0" y="0"/>
              <a:ext cx="1961465" cy="23036"/>
            </a:xfrm>
            <a:custGeom>
              <a:avLst/>
              <a:gdLst/>
              <a:ahLst/>
              <a:cxnLst/>
              <a:rect r="r" b="b" t="t" l="l"/>
              <a:pathLst>
                <a:path h="23036" w="1961465">
                  <a:moveTo>
                    <a:pt x="11518" y="0"/>
                  </a:moveTo>
                  <a:lnTo>
                    <a:pt x="1949947" y="0"/>
                  </a:lnTo>
                  <a:cubicBezTo>
                    <a:pt x="1953002" y="0"/>
                    <a:pt x="1955931" y="1214"/>
                    <a:pt x="1958091" y="3374"/>
                  </a:cubicBezTo>
                  <a:cubicBezTo>
                    <a:pt x="1960251" y="5534"/>
                    <a:pt x="1961465" y="8463"/>
                    <a:pt x="1961465" y="11518"/>
                  </a:cubicBezTo>
                  <a:lnTo>
                    <a:pt x="1961465" y="11518"/>
                  </a:lnTo>
                  <a:cubicBezTo>
                    <a:pt x="1961465" y="14573"/>
                    <a:pt x="1960251" y="17503"/>
                    <a:pt x="1958091" y="19663"/>
                  </a:cubicBezTo>
                  <a:cubicBezTo>
                    <a:pt x="1955931" y="21823"/>
                    <a:pt x="1953002" y="23036"/>
                    <a:pt x="1949947" y="23036"/>
                  </a:cubicBezTo>
                  <a:lnTo>
                    <a:pt x="11518" y="23036"/>
                  </a:lnTo>
                  <a:cubicBezTo>
                    <a:pt x="8463" y="23036"/>
                    <a:pt x="5534" y="21823"/>
                    <a:pt x="3374" y="19663"/>
                  </a:cubicBezTo>
                  <a:cubicBezTo>
                    <a:pt x="1214" y="17503"/>
                    <a:pt x="0" y="14573"/>
                    <a:pt x="0" y="11518"/>
                  </a:cubicBezTo>
                  <a:lnTo>
                    <a:pt x="0" y="11518"/>
                  </a:lnTo>
                  <a:cubicBezTo>
                    <a:pt x="0" y="8463"/>
                    <a:pt x="1214" y="5534"/>
                    <a:pt x="3374" y="3374"/>
                  </a:cubicBezTo>
                  <a:cubicBezTo>
                    <a:pt x="5534" y="1214"/>
                    <a:pt x="8463" y="0"/>
                    <a:pt x="11518" y="0"/>
                  </a:cubicBezTo>
                  <a:close/>
                </a:path>
              </a:pathLst>
            </a:custGeom>
            <a:solidFill>
              <a:srgbClr val="43A2A2"/>
            </a:solidFill>
          </p:spPr>
        </p:sp>
        <p:sp>
          <p:nvSpPr>
            <p:cNvPr name="TextBox 4" id="4"/>
            <p:cNvSpPr txBox="true"/>
            <p:nvPr/>
          </p:nvSpPr>
          <p:spPr>
            <a:xfrm>
              <a:off x="0" y="-38100"/>
              <a:ext cx="1961465" cy="6113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965569" y="1028700"/>
            <a:ext cx="6593036" cy="8229600"/>
            <a:chOff x="0" y="0"/>
            <a:chExt cx="938892" cy="1171950"/>
          </a:xfrm>
        </p:grpSpPr>
        <p:sp>
          <p:nvSpPr>
            <p:cNvPr name="Freeform 6" id="6"/>
            <p:cNvSpPr/>
            <p:nvPr/>
          </p:nvSpPr>
          <p:spPr>
            <a:xfrm flipH="false" flipV="false" rot="0">
              <a:off x="0" y="0"/>
              <a:ext cx="938892" cy="1171950"/>
            </a:xfrm>
            <a:custGeom>
              <a:avLst/>
              <a:gdLst/>
              <a:ahLst/>
              <a:cxnLst/>
              <a:rect r="r" b="b" t="t" l="l"/>
              <a:pathLst>
                <a:path h="1171950" w="938892">
                  <a:moveTo>
                    <a:pt x="735692" y="0"/>
                  </a:moveTo>
                  <a:cubicBezTo>
                    <a:pt x="847922" y="0"/>
                    <a:pt x="938892" y="262334"/>
                    <a:pt x="938892" y="585975"/>
                  </a:cubicBezTo>
                  <a:cubicBezTo>
                    <a:pt x="938892" y="909616"/>
                    <a:pt x="847922" y="1171950"/>
                    <a:pt x="735692" y="1171950"/>
                  </a:cubicBezTo>
                  <a:lnTo>
                    <a:pt x="203200" y="1171950"/>
                  </a:lnTo>
                  <a:cubicBezTo>
                    <a:pt x="90970" y="1171950"/>
                    <a:pt x="0" y="909616"/>
                    <a:pt x="0" y="585975"/>
                  </a:cubicBezTo>
                  <a:cubicBezTo>
                    <a:pt x="0" y="262334"/>
                    <a:pt x="90970" y="0"/>
                    <a:pt x="203200" y="0"/>
                  </a:cubicBezTo>
                  <a:lnTo>
                    <a:pt x="735692" y="0"/>
                  </a:lnTo>
                </a:path>
              </a:pathLst>
            </a:custGeom>
            <a:solidFill>
              <a:srgbClr val="FFFFFF"/>
            </a:solidFill>
            <a:ln cap="sq" w="12700">
              <a:solidFill>
                <a:srgbClr val="000000"/>
              </a:solidFill>
              <a:prstDash val="solid"/>
              <a:miter/>
            </a:ln>
          </p:spPr>
        </p:sp>
      </p:grpSp>
      <p:grpSp>
        <p:nvGrpSpPr>
          <p:cNvPr name="Group 7" id="7"/>
          <p:cNvGrpSpPr/>
          <p:nvPr/>
        </p:nvGrpSpPr>
        <p:grpSpPr>
          <a:xfrm rot="0">
            <a:off x="10771631" y="1028700"/>
            <a:ext cx="6593036" cy="8229600"/>
            <a:chOff x="0" y="0"/>
            <a:chExt cx="938892" cy="1171950"/>
          </a:xfrm>
        </p:grpSpPr>
        <p:sp>
          <p:nvSpPr>
            <p:cNvPr name="Freeform 8" id="8"/>
            <p:cNvSpPr/>
            <p:nvPr/>
          </p:nvSpPr>
          <p:spPr>
            <a:xfrm flipH="false" flipV="false" rot="0">
              <a:off x="0" y="0"/>
              <a:ext cx="938892" cy="1171950"/>
            </a:xfrm>
            <a:custGeom>
              <a:avLst/>
              <a:gdLst/>
              <a:ahLst/>
              <a:cxnLst/>
              <a:rect r="r" b="b" t="t" l="l"/>
              <a:pathLst>
                <a:path h="1171950" w="938892">
                  <a:moveTo>
                    <a:pt x="735692" y="0"/>
                  </a:moveTo>
                  <a:cubicBezTo>
                    <a:pt x="847922" y="0"/>
                    <a:pt x="938892" y="262334"/>
                    <a:pt x="938892" y="585975"/>
                  </a:cubicBezTo>
                  <a:cubicBezTo>
                    <a:pt x="938892" y="909616"/>
                    <a:pt x="847922" y="1171950"/>
                    <a:pt x="735692" y="1171950"/>
                  </a:cubicBezTo>
                  <a:lnTo>
                    <a:pt x="203200" y="1171950"/>
                  </a:lnTo>
                  <a:cubicBezTo>
                    <a:pt x="90970" y="1171950"/>
                    <a:pt x="0" y="909616"/>
                    <a:pt x="0" y="585975"/>
                  </a:cubicBezTo>
                  <a:cubicBezTo>
                    <a:pt x="0" y="262334"/>
                    <a:pt x="90970" y="0"/>
                    <a:pt x="203200" y="0"/>
                  </a:cubicBezTo>
                  <a:lnTo>
                    <a:pt x="735692" y="0"/>
                  </a:lnTo>
                </a:path>
              </a:pathLst>
            </a:custGeom>
            <a:blipFill>
              <a:blip r:embed="rId2"/>
              <a:stretch>
                <a:fillRect l="-9109" t="0" r="-77890" b="0"/>
              </a:stretch>
            </a:blipFill>
            <a:ln w="95250" cap="sq">
              <a:solidFill>
                <a:srgbClr val="43A2A2"/>
              </a:solidFill>
              <a:prstDash val="solid"/>
              <a:miter/>
            </a:ln>
          </p:spPr>
        </p:sp>
      </p:grpSp>
      <p:sp>
        <p:nvSpPr>
          <p:cNvPr name="TextBox 9" id="9"/>
          <p:cNvSpPr txBox="true"/>
          <p:nvPr/>
        </p:nvSpPr>
        <p:spPr>
          <a:xfrm rot="0">
            <a:off x="2259719" y="1663571"/>
            <a:ext cx="8115300" cy="2066932"/>
          </a:xfrm>
          <a:prstGeom prst="rect">
            <a:avLst/>
          </a:prstGeom>
        </p:spPr>
        <p:txBody>
          <a:bodyPr anchor="t" rtlCol="false" tIns="0" lIns="0" bIns="0" rIns="0">
            <a:spAutoFit/>
          </a:bodyPr>
          <a:lstStyle/>
          <a:p>
            <a:pPr algn="l">
              <a:lnSpc>
                <a:spcPts val="8099"/>
              </a:lnSpc>
            </a:pPr>
            <a:r>
              <a:rPr lang="en-US" sz="7363">
                <a:solidFill>
                  <a:srgbClr val="FFFFFF"/>
                </a:solidFill>
                <a:latin typeface="Bernoru SemiCondensed"/>
                <a:ea typeface="Bernoru SemiCondensed"/>
                <a:cs typeface="Bernoru SemiCondensed"/>
                <a:sym typeface="Bernoru SemiCondensed"/>
              </a:rPr>
              <a:t>Definition of Social Innovation</a:t>
            </a:r>
          </a:p>
        </p:txBody>
      </p:sp>
      <p:sp>
        <p:nvSpPr>
          <p:cNvPr name="TextBox 10" id="10"/>
          <p:cNvSpPr txBox="true"/>
          <p:nvPr/>
        </p:nvSpPr>
        <p:spPr>
          <a:xfrm rot="0">
            <a:off x="737454" y="6126794"/>
            <a:ext cx="1352562" cy="1014738"/>
          </a:xfrm>
          <a:prstGeom prst="rect">
            <a:avLst/>
          </a:prstGeom>
        </p:spPr>
        <p:txBody>
          <a:bodyPr anchor="t" rtlCol="false" tIns="0" lIns="0" bIns="0" rIns="0">
            <a:spAutoFit/>
          </a:bodyPr>
          <a:lstStyle/>
          <a:p>
            <a:pPr algn="l">
              <a:lnSpc>
                <a:spcPts val="7865"/>
              </a:lnSpc>
            </a:pPr>
            <a:r>
              <a:rPr lang="en-US" sz="7150">
                <a:solidFill>
                  <a:srgbClr val="43A2A2"/>
                </a:solidFill>
                <a:latin typeface="Bernoru SemiCondensed"/>
                <a:ea typeface="Bernoru SemiCondensed"/>
                <a:cs typeface="Bernoru SemiCondensed"/>
                <a:sym typeface="Bernoru SemiCondensed"/>
              </a:rPr>
              <a:t>01</a:t>
            </a:r>
          </a:p>
        </p:txBody>
      </p:sp>
      <p:sp>
        <p:nvSpPr>
          <p:cNvPr name="TextBox 11" id="11"/>
          <p:cNvSpPr txBox="true"/>
          <p:nvPr/>
        </p:nvSpPr>
        <p:spPr>
          <a:xfrm rot="0">
            <a:off x="737454" y="8243562"/>
            <a:ext cx="1352562" cy="1014738"/>
          </a:xfrm>
          <a:prstGeom prst="rect">
            <a:avLst/>
          </a:prstGeom>
        </p:spPr>
        <p:txBody>
          <a:bodyPr anchor="t" rtlCol="false" tIns="0" lIns="0" bIns="0" rIns="0">
            <a:spAutoFit/>
          </a:bodyPr>
          <a:lstStyle/>
          <a:p>
            <a:pPr algn="l">
              <a:lnSpc>
                <a:spcPts val="7865"/>
              </a:lnSpc>
            </a:pPr>
            <a:r>
              <a:rPr lang="en-US" sz="7150">
                <a:solidFill>
                  <a:srgbClr val="43A2A2"/>
                </a:solidFill>
                <a:latin typeface="Bernoru SemiCondensed"/>
                <a:ea typeface="Bernoru SemiCondensed"/>
                <a:cs typeface="Bernoru SemiCondensed"/>
                <a:sym typeface="Bernoru SemiCondensed"/>
              </a:rPr>
              <a:t>02</a:t>
            </a:r>
          </a:p>
        </p:txBody>
      </p:sp>
      <p:sp>
        <p:nvSpPr>
          <p:cNvPr name="TextBox 12" id="12"/>
          <p:cNvSpPr txBox="true"/>
          <p:nvPr/>
        </p:nvSpPr>
        <p:spPr>
          <a:xfrm rot="0">
            <a:off x="2259719" y="4515217"/>
            <a:ext cx="7881024" cy="8382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Social innovation involves creating new and effective solutions to address social problems</a:t>
            </a:r>
          </a:p>
        </p:txBody>
      </p:sp>
      <p:sp>
        <p:nvSpPr>
          <p:cNvPr name="TextBox 13" id="13"/>
          <p:cNvSpPr txBox="true"/>
          <p:nvPr/>
        </p:nvSpPr>
        <p:spPr>
          <a:xfrm rot="0">
            <a:off x="2090017" y="6181725"/>
            <a:ext cx="7914597" cy="12573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Community empowerment is achieved through urban agriculture programs that grow vegetables and fruit in urban environments</a:t>
            </a:r>
          </a:p>
        </p:txBody>
      </p:sp>
      <p:sp>
        <p:nvSpPr>
          <p:cNvPr name="TextBox 14" id="14"/>
          <p:cNvSpPr txBox="true"/>
          <p:nvPr/>
        </p:nvSpPr>
        <p:spPr>
          <a:xfrm rot="0">
            <a:off x="2090017" y="8001000"/>
            <a:ext cx="8285002" cy="12573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The Village Clean Water System initiative aims to offer clean water access to remote villages using environmentally friendly technology</a:t>
            </a:r>
          </a:p>
        </p:txBody>
      </p:sp>
      <p:sp>
        <p:nvSpPr>
          <p:cNvPr name="Freeform 15" id="15"/>
          <p:cNvSpPr/>
          <p:nvPr/>
        </p:nvSpPr>
        <p:spPr>
          <a:xfrm flipH="false" flipV="false" rot="0">
            <a:off x="737454" y="2218160"/>
            <a:ext cx="891079" cy="891079"/>
          </a:xfrm>
          <a:custGeom>
            <a:avLst/>
            <a:gdLst/>
            <a:ahLst/>
            <a:cxnLst/>
            <a:rect r="r" b="b" t="t" l="l"/>
            <a:pathLst>
              <a:path h="891079" w="891079">
                <a:moveTo>
                  <a:pt x="0" y="0"/>
                </a:moveTo>
                <a:lnTo>
                  <a:pt x="891079" y="0"/>
                </a:lnTo>
                <a:lnTo>
                  <a:pt x="891079" y="891079"/>
                </a:lnTo>
                <a:lnTo>
                  <a:pt x="0" y="891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21383" y="4666412"/>
            <a:ext cx="535810" cy="535810"/>
          </a:xfrm>
          <a:custGeom>
            <a:avLst/>
            <a:gdLst/>
            <a:ahLst/>
            <a:cxnLst/>
            <a:rect r="r" b="b" t="t" l="l"/>
            <a:pathLst>
              <a:path h="535810" w="535810">
                <a:moveTo>
                  <a:pt x="0" y="0"/>
                </a:moveTo>
                <a:lnTo>
                  <a:pt x="535810" y="0"/>
                </a:lnTo>
                <a:lnTo>
                  <a:pt x="535810" y="535810"/>
                </a:lnTo>
                <a:lnTo>
                  <a:pt x="0" y="535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true" flipV="false" rot="0">
            <a:off x="12886856" y="7328789"/>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TextBox 2" id="2"/>
          <p:cNvSpPr txBox="true"/>
          <p:nvPr/>
        </p:nvSpPr>
        <p:spPr>
          <a:xfrm rot="0">
            <a:off x="1362109" y="1085850"/>
            <a:ext cx="13824928" cy="1835150"/>
          </a:xfrm>
          <a:prstGeom prst="rect">
            <a:avLst/>
          </a:prstGeom>
        </p:spPr>
        <p:txBody>
          <a:bodyPr anchor="t" rtlCol="false" tIns="0" lIns="0" bIns="0" rIns="0">
            <a:spAutoFit/>
          </a:bodyPr>
          <a:lstStyle/>
          <a:p>
            <a:pPr algn="l">
              <a:lnSpc>
                <a:spcPts val="7150"/>
              </a:lnSpc>
            </a:pPr>
            <a:r>
              <a:rPr lang="en-US" sz="6500">
                <a:solidFill>
                  <a:srgbClr val="FFFFFF"/>
                </a:solidFill>
                <a:latin typeface="Bernoru SemiCondensed"/>
                <a:ea typeface="Bernoru SemiCondensed"/>
                <a:cs typeface="Bernoru SemiCondensed"/>
                <a:sym typeface="Bernoru SemiCondensed"/>
              </a:rPr>
              <a:t>The Relationship between Social Innovation and Local Economy</a:t>
            </a:r>
          </a:p>
        </p:txBody>
      </p:sp>
      <p:pic>
        <p:nvPicPr>
          <p:cNvPr name="Picture 3" id="3"/>
          <p:cNvPicPr>
            <a:picLocks noChangeAspect="true"/>
          </p:cNvPicPr>
          <p:nvPr/>
        </p:nvPicPr>
        <p:blipFill>
          <a:blip r:embed="rId2"/>
          <a:stretch>
            <a:fillRect/>
          </a:stretch>
        </p:blipFill>
        <p:spPr>
          <a:xfrm rot="0">
            <a:off x="1045122" y="3588399"/>
            <a:ext cx="3803848" cy="3803848"/>
          </a:xfrm>
          <a:prstGeom prst="rect">
            <a:avLst/>
          </a:prstGeom>
        </p:spPr>
      </p:pic>
      <p:pic>
        <p:nvPicPr>
          <p:cNvPr name="Picture 4" id="4"/>
          <p:cNvPicPr>
            <a:picLocks noChangeAspect="true"/>
          </p:cNvPicPr>
          <p:nvPr/>
        </p:nvPicPr>
        <p:blipFill>
          <a:blip r:embed="rId3"/>
          <a:stretch>
            <a:fillRect/>
          </a:stretch>
        </p:blipFill>
        <p:spPr>
          <a:xfrm rot="0">
            <a:off x="5980165" y="3588399"/>
            <a:ext cx="3803848" cy="3803848"/>
          </a:xfrm>
          <a:prstGeom prst="rect">
            <a:avLst/>
          </a:prstGeom>
        </p:spPr>
      </p:pic>
      <p:sp>
        <p:nvSpPr>
          <p:cNvPr name="TextBox 5" id="5"/>
          <p:cNvSpPr txBox="true"/>
          <p:nvPr/>
        </p:nvSpPr>
        <p:spPr>
          <a:xfrm rot="0">
            <a:off x="1893998" y="5134238"/>
            <a:ext cx="2106094" cy="679131"/>
          </a:xfrm>
          <a:prstGeom prst="rect">
            <a:avLst/>
          </a:prstGeom>
        </p:spPr>
        <p:txBody>
          <a:bodyPr anchor="t" rtlCol="false" tIns="0" lIns="0" bIns="0" rIns="0">
            <a:spAutoFit/>
          </a:bodyPr>
          <a:lstStyle/>
          <a:p>
            <a:pPr algn="ctr">
              <a:lnSpc>
                <a:spcPts val="5267"/>
              </a:lnSpc>
            </a:pPr>
            <a:r>
              <a:rPr lang="en-US" sz="4788" b="true">
                <a:solidFill>
                  <a:srgbClr val="FFFFFF"/>
                </a:solidFill>
                <a:latin typeface="B612 Bold"/>
                <a:ea typeface="B612 Bold"/>
                <a:cs typeface="B612 Bold"/>
                <a:sym typeface="B612 Bold"/>
              </a:rPr>
              <a:t>30%</a:t>
            </a:r>
          </a:p>
        </p:txBody>
      </p:sp>
      <p:sp>
        <p:nvSpPr>
          <p:cNvPr name="TextBox 6" id="6"/>
          <p:cNvSpPr txBox="true"/>
          <p:nvPr/>
        </p:nvSpPr>
        <p:spPr>
          <a:xfrm rot="0">
            <a:off x="6829041" y="5134238"/>
            <a:ext cx="2106094" cy="679131"/>
          </a:xfrm>
          <a:prstGeom prst="rect">
            <a:avLst/>
          </a:prstGeom>
        </p:spPr>
        <p:txBody>
          <a:bodyPr anchor="t" rtlCol="false" tIns="0" lIns="0" bIns="0" rIns="0">
            <a:spAutoFit/>
          </a:bodyPr>
          <a:lstStyle/>
          <a:p>
            <a:pPr algn="ctr">
              <a:lnSpc>
                <a:spcPts val="5267"/>
              </a:lnSpc>
            </a:pPr>
            <a:r>
              <a:rPr lang="en-US" sz="4788" b="true">
                <a:solidFill>
                  <a:srgbClr val="FFFFFF"/>
                </a:solidFill>
                <a:latin typeface="B612 Bold"/>
                <a:ea typeface="B612 Bold"/>
                <a:cs typeface="B612 Bold"/>
                <a:sym typeface="B612 Bold"/>
              </a:rPr>
              <a:t>50%</a:t>
            </a:r>
          </a:p>
        </p:txBody>
      </p:sp>
      <p:sp>
        <p:nvSpPr>
          <p:cNvPr name="Freeform 7" id="7"/>
          <p:cNvSpPr/>
          <p:nvPr/>
        </p:nvSpPr>
        <p:spPr>
          <a:xfrm flipH="false" flipV="false" rot="0">
            <a:off x="-397537" y="7232539"/>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547191" y="7499235"/>
            <a:ext cx="2799708" cy="1213688"/>
          </a:xfrm>
          <a:prstGeom prst="rect">
            <a:avLst/>
          </a:prstGeom>
        </p:spPr>
        <p:txBody>
          <a:bodyPr anchor="t" rtlCol="false" tIns="0" lIns="0" bIns="0" rIns="0">
            <a:spAutoFit/>
          </a:bodyPr>
          <a:lstStyle/>
          <a:p>
            <a:pPr algn="ctr">
              <a:lnSpc>
                <a:spcPts val="3218"/>
              </a:lnSpc>
            </a:pPr>
            <a:r>
              <a:rPr lang="en-US" b="true" sz="2681">
                <a:solidFill>
                  <a:srgbClr val="FFFFFF"/>
                </a:solidFill>
                <a:latin typeface="B612 Bold"/>
                <a:ea typeface="B612 Bold"/>
                <a:cs typeface="B612 Bold"/>
                <a:sym typeface="B612 Bold"/>
              </a:rPr>
              <a:t>Community Economic Empowerment</a:t>
            </a:r>
          </a:p>
        </p:txBody>
      </p:sp>
      <p:sp>
        <p:nvSpPr>
          <p:cNvPr name="TextBox 9" id="9"/>
          <p:cNvSpPr txBox="true"/>
          <p:nvPr/>
        </p:nvSpPr>
        <p:spPr>
          <a:xfrm rot="0">
            <a:off x="6797634" y="7499235"/>
            <a:ext cx="2168909" cy="1213688"/>
          </a:xfrm>
          <a:prstGeom prst="rect">
            <a:avLst/>
          </a:prstGeom>
        </p:spPr>
        <p:txBody>
          <a:bodyPr anchor="t" rtlCol="false" tIns="0" lIns="0" bIns="0" rIns="0">
            <a:spAutoFit/>
          </a:bodyPr>
          <a:lstStyle/>
          <a:p>
            <a:pPr algn="ctr">
              <a:lnSpc>
                <a:spcPts val="3218"/>
              </a:lnSpc>
            </a:pPr>
            <a:r>
              <a:rPr lang="en-US" b="true" sz="2681">
                <a:solidFill>
                  <a:srgbClr val="FFFFFF"/>
                </a:solidFill>
                <a:latin typeface="B612 Bold"/>
                <a:ea typeface="B612 Bold"/>
                <a:cs typeface="B612 Bold"/>
                <a:sym typeface="B612 Bold"/>
              </a:rPr>
              <a:t>Improved Social Welfare</a:t>
            </a:r>
          </a:p>
        </p:txBody>
      </p:sp>
      <p:sp>
        <p:nvSpPr>
          <p:cNvPr name="Freeform 10" id="10"/>
          <p:cNvSpPr/>
          <p:nvPr/>
        </p:nvSpPr>
        <p:spPr>
          <a:xfrm flipH="true" flipV="true" rot="0">
            <a:off x="12822480" y="-106033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987857" y="5063612"/>
            <a:ext cx="853420" cy="853420"/>
          </a:xfrm>
          <a:custGeom>
            <a:avLst/>
            <a:gdLst/>
            <a:ahLst/>
            <a:cxnLst/>
            <a:rect r="r" b="b" t="t" l="l"/>
            <a:pathLst>
              <a:path h="853420" w="853420">
                <a:moveTo>
                  <a:pt x="0" y="0"/>
                </a:moveTo>
                <a:lnTo>
                  <a:pt x="853419" y="0"/>
                </a:lnTo>
                <a:lnTo>
                  <a:pt x="853419" y="853420"/>
                </a:lnTo>
                <a:lnTo>
                  <a:pt x="0" y="853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185854" y="4095750"/>
            <a:ext cx="7314568" cy="20955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Social innovation enables communities to become economically independent and participate actively in the local economy through programs such as skills training and support for small businesses</a:t>
            </a:r>
          </a:p>
        </p:txBody>
      </p:sp>
      <p:sp>
        <p:nvSpPr>
          <p:cNvPr name="TextBox 13" id="13"/>
          <p:cNvSpPr txBox="true"/>
          <p:nvPr/>
        </p:nvSpPr>
        <p:spPr>
          <a:xfrm rot="0">
            <a:off x="10185854" y="6795881"/>
            <a:ext cx="7582533" cy="20955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Improving people's quality of life is directly impacted by social innovation through the creation of solutions to social problems, such as access to health, education, and clean water</a:t>
            </a:r>
          </a:p>
        </p:txBody>
      </p:sp>
      <p:sp>
        <p:nvSpPr>
          <p:cNvPr name="Freeform 14" id="14"/>
          <p:cNvSpPr/>
          <p:nvPr/>
        </p:nvSpPr>
        <p:spPr>
          <a:xfrm flipH="false" flipV="false" rot="0">
            <a:off x="13202500" y="2352624"/>
            <a:ext cx="481246" cy="481246"/>
          </a:xfrm>
          <a:custGeom>
            <a:avLst/>
            <a:gdLst/>
            <a:ahLst/>
            <a:cxnLst/>
            <a:rect r="r" b="b" t="t" l="l"/>
            <a:pathLst>
              <a:path h="481246" w="481246">
                <a:moveTo>
                  <a:pt x="0" y="0"/>
                </a:moveTo>
                <a:lnTo>
                  <a:pt x="481246" y="0"/>
                </a:lnTo>
                <a:lnTo>
                  <a:pt x="481246" y="481247"/>
                </a:lnTo>
                <a:lnTo>
                  <a:pt x="0" y="481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Freeform 2" id="2"/>
          <p:cNvSpPr/>
          <p:nvPr/>
        </p:nvSpPr>
        <p:spPr>
          <a:xfrm flipH="true" flipV="true" rot="0">
            <a:off x="12758104" y="-1091978"/>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307002"/>
            <a:ext cx="12399858" cy="930275"/>
          </a:xfrm>
          <a:prstGeom prst="rect">
            <a:avLst/>
          </a:prstGeom>
        </p:spPr>
        <p:txBody>
          <a:bodyPr anchor="t" rtlCol="false" tIns="0" lIns="0" bIns="0" rIns="0">
            <a:spAutoFit/>
          </a:bodyPr>
          <a:lstStyle/>
          <a:p>
            <a:pPr algn="l">
              <a:lnSpc>
                <a:spcPts val="7150"/>
              </a:lnSpc>
            </a:pPr>
            <a:r>
              <a:rPr lang="en-US" sz="6500">
                <a:solidFill>
                  <a:srgbClr val="FFFFFF"/>
                </a:solidFill>
                <a:latin typeface="Bernoru SemiCondensed"/>
                <a:ea typeface="Bernoru SemiCondensed"/>
                <a:cs typeface="Bernoru SemiCondensed"/>
                <a:sym typeface="Bernoru SemiCondensed"/>
              </a:rPr>
              <a:t>Case Study: Innovative Village</a:t>
            </a:r>
          </a:p>
        </p:txBody>
      </p:sp>
      <p:sp>
        <p:nvSpPr>
          <p:cNvPr name="Freeform 4" id="4"/>
          <p:cNvSpPr/>
          <p:nvPr/>
        </p:nvSpPr>
        <p:spPr>
          <a:xfrm flipH="false" flipV="false" rot="0">
            <a:off x="-533634" y="7450294"/>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3534473"/>
            <a:ext cx="7818374" cy="5723827"/>
          </a:xfrm>
          <a:prstGeom prst="rect">
            <a:avLst/>
          </a:prstGeom>
        </p:spPr>
        <p:txBody>
          <a:bodyPr anchor="t" rtlCol="false" tIns="0" lIns="0" bIns="0" rIns="0">
            <a:spAutoFit/>
          </a:bodyPr>
          <a:lstStyle/>
          <a:p>
            <a:pPr algn="just">
              <a:lnSpc>
                <a:spcPts val="3755"/>
              </a:lnSpc>
            </a:pPr>
            <a:r>
              <a:rPr lang="en-US" sz="3129">
                <a:solidFill>
                  <a:srgbClr val="FFFFFF"/>
                </a:solidFill>
                <a:latin typeface="B612"/>
                <a:ea typeface="B612"/>
                <a:cs typeface="B612"/>
                <a:sym typeface="B612"/>
              </a:rPr>
              <a:t>By introducing creative solutions that drive business growth and empower communities, social innovation makes a significant contribution to local economic development. People can improve their standard of living and become more economically independent by creating new jobs. Social innovation also increases the competitiveness of local products and expands market access, thereby strengthening the regional economy as a whole</a:t>
            </a:r>
          </a:p>
        </p:txBody>
      </p:sp>
      <p:pic>
        <p:nvPicPr>
          <p:cNvPr name="Picture 6" id="6"/>
          <p:cNvPicPr>
            <a:picLocks noChangeAspect="true"/>
          </p:cNvPicPr>
          <p:nvPr/>
        </p:nvPicPr>
        <p:blipFill>
          <a:blip r:embed="rId4"/>
          <a:stretch>
            <a:fillRect/>
          </a:stretch>
        </p:blipFill>
        <p:spPr>
          <a:xfrm rot="0">
            <a:off x="9167884" y="2653719"/>
            <a:ext cx="9311747" cy="7275785"/>
          </a:xfrm>
          <a:prstGeom prst="rect">
            <a:avLst/>
          </a:prstGeom>
        </p:spPr>
      </p:pic>
      <p:sp>
        <p:nvSpPr>
          <p:cNvPr name="Freeform 7" id="7"/>
          <p:cNvSpPr/>
          <p:nvPr/>
        </p:nvSpPr>
        <p:spPr>
          <a:xfrm flipH="false" flipV="false" rot="0">
            <a:off x="13127751" y="1455126"/>
            <a:ext cx="748327" cy="748327"/>
          </a:xfrm>
          <a:custGeom>
            <a:avLst/>
            <a:gdLst/>
            <a:ahLst/>
            <a:cxnLst/>
            <a:rect r="r" b="b" t="t" l="l"/>
            <a:pathLst>
              <a:path h="748327" w="748327">
                <a:moveTo>
                  <a:pt x="0" y="0"/>
                </a:moveTo>
                <a:lnTo>
                  <a:pt x="748327" y="0"/>
                </a:lnTo>
                <a:lnTo>
                  <a:pt x="748327" y="748327"/>
                </a:lnTo>
                <a:lnTo>
                  <a:pt x="0" y="7483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TextBox 2" id="2"/>
          <p:cNvSpPr txBox="true"/>
          <p:nvPr/>
        </p:nvSpPr>
        <p:spPr>
          <a:xfrm rot="0">
            <a:off x="2604826" y="1714632"/>
            <a:ext cx="12910592" cy="1835150"/>
          </a:xfrm>
          <a:prstGeom prst="rect">
            <a:avLst/>
          </a:prstGeom>
        </p:spPr>
        <p:txBody>
          <a:bodyPr anchor="t" rtlCol="false" tIns="0" lIns="0" bIns="0" rIns="0">
            <a:spAutoFit/>
          </a:bodyPr>
          <a:lstStyle/>
          <a:p>
            <a:pPr algn="ctr">
              <a:lnSpc>
                <a:spcPts val="7150"/>
              </a:lnSpc>
            </a:pPr>
            <a:r>
              <a:rPr lang="en-US" sz="6500">
                <a:solidFill>
                  <a:srgbClr val="FFFFFF"/>
                </a:solidFill>
                <a:latin typeface="Bernoru SemiCondensed"/>
                <a:ea typeface="Bernoru SemiCondensed"/>
                <a:cs typeface="Bernoru SemiCondensed"/>
                <a:sym typeface="Bernoru SemiCondensed"/>
              </a:rPr>
              <a:t>The Role of Government in Supporting Social Innovation</a:t>
            </a:r>
          </a:p>
        </p:txBody>
      </p:sp>
      <p:sp>
        <p:nvSpPr>
          <p:cNvPr name="TextBox 3" id="3"/>
          <p:cNvSpPr txBox="true"/>
          <p:nvPr/>
        </p:nvSpPr>
        <p:spPr>
          <a:xfrm rot="0">
            <a:off x="2240739" y="4352793"/>
            <a:ext cx="13638766" cy="4276725"/>
          </a:xfrm>
          <a:prstGeom prst="rect">
            <a:avLst/>
          </a:prstGeom>
        </p:spPr>
        <p:txBody>
          <a:bodyPr anchor="t" rtlCol="false" tIns="0" lIns="0" bIns="0" rIns="0">
            <a:spAutoFit/>
          </a:bodyPr>
          <a:lstStyle/>
          <a:p>
            <a:pPr algn="just">
              <a:lnSpc>
                <a:spcPts val="4200"/>
              </a:lnSpc>
            </a:pPr>
            <a:r>
              <a:rPr lang="en-US" sz="3500">
                <a:solidFill>
                  <a:srgbClr val="FFFFFF"/>
                </a:solidFill>
                <a:latin typeface="B612"/>
                <a:ea typeface="B612"/>
                <a:cs typeface="B612"/>
                <a:sym typeface="B612"/>
              </a:rPr>
              <a:t>Social innovation is supported by the government by providing supportive policies, supportive regulations, and the necessary funding to facilitate social projects. Governments can reduce barriers for social innovation practitioners by creating inclusive legal frameworks and developing incentive programs. Governments can also partner with the private sector and communities to create an ecosystem that encourages experimentation and implementation of innovative solutions</a:t>
            </a:r>
          </a:p>
        </p:txBody>
      </p:sp>
      <p:sp>
        <p:nvSpPr>
          <p:cNvPr name="Freeform 4" id="4"/>
          <p:cNvSpPr/>
          <p:nvPr/>
        </p:nvSpPr>
        <p:spPr>
          <a:xfrm flipH="false" flipV="false" rot="0">
            <a:off x="15340003" y="2220332"/>
            <a:ext cx="757464" cy="757464"/>
          </a:xfrm>
          <a:custGeom>
            <a:avLst/>
            <a:gdLst/>
            <a:ahLst/>
            <a:cxnLst/>
            <a:rect r="r" b="b" t="t" l="l"/>
            <a:pathLst>
              <a:path h="757464" w="757464">
                <a:moveTo>
                  <a:pt x="0" y="0"/>
                </a:moveTo>
                <a:lnTo>
                  <a:pt x="757464" y="0"/>
                </a:lnTo>
                <a:lnTo>
                  <a:pt x="757464" y="757463"/>
                </a:lnTo>
                <a:lnTo>
                  <a:pt x="0" y="757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90533" y="2220332"/>
            <a:ext cx="757464" cy="757464"/>
          </a:xfrm>
          <a:custGeom>
            <a:avLst/>
            <a:gdLst/>
            <a:ahLst/>
            <a:cxnLst/>
            <a:rect r="r" b="b" t="t" l="l"/>
            <a:pathLst>
              <a:path h="757464" w="757464">
                <a:moveTo>
                  <a:pt x="0" y="0"/>
                </a:moveTo>
                <a:lnTo>
                  <a:pt x="757464" y="0"/>
                </a:lnTo>
                <a:lnTo>
                  <a:pt x="757464" y="757463"/>
                </a:lnTo>
                <a:lnTo>
                  <a:pt x="0" y="757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2886856" y="7328789"/>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461913" y="-1156589"/>
            <a:ext cx="5863057" cy="4114800"/>
          </a:xfrm>
          <a:custGeom>
            <a:avLst/>
            <a:gdLst/>
            <a:ahLst/>
            <a:cxnLst/>
            <a:rect r="r" b="b" t="t" l="l"/>
            <a:pathLst>
              <a:path h="4114800" w="5863057">
                <a:moveTo>
                  <a:pt x="0" y="4114800"/>
                </a:moveTo>
                <a:lnTo>
                  <a:pt x="5863057" y="4114800"/>
                </a:lnTo>
                <a:lnTo>
                  <a:pt x="5863057"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903377" y="788077"/>
            <a:ext cx="481246" cy="481246"/>
          </a:xfrm>
          <a:custGeom>
            <a:avLst/>
            <a:gdLst/>
            <a:ahLst/>
            <a:cxnLst/>
            <a:rect r="r" b="b" t="t" l="l"/>
            <a:pathLst>
              <a:path h="481246" w="481246">
                <a:moveTo>
                  <a:pt x="0" y="0"/>
                </a:moveTo>
                <a:lnTo>
                  <a:pt x="481246" y="0"/>
                </a:lnTo>
                <a:lnTo>
                  <a:pt x="481246" y="481246"/>
                </a:lnTo>
                <a:lnTo>
                  <a:pt x="0" y="4812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0">
            <a:off x="7328740" y="-532521"/>
            <a:ext cx="14669481" cy="3179592"/>
            <a:chOff x="0" y="0"/>
            <a:chExt cx="4114099" cy="891726"/>
          </a:xfrm>
        </p:grpSpPr>
        <p:sp>
          <p:nvSpPr>
            <p:cNvPr name="Freeform 3" id="3"/>
            <p:cNvSpPr/>
            <p:nvPr/>
          </p:nvSpPr>
          <p:spPr>
            <a:xfrm flipH="false" flipV="false" rot="0">
              <a:off x="0" y="0"/>
              <a:ext cx="4114100" cy="891726"/>
            </a:xfrm>
            <a:custGeom>
              <a:avLst/>
              <a:gdLst/>
              <a:ahLst/>
              <a:cxnLst/>
              <a:rect r="r" b="b" t="t" l="l"/>
              <a:pathLst>
                <a:path h="891726" w="4114100">
                  <a:moveTo>
                    <a:pt x="52776" y="0"/>
                  </a:moveTo>
                  <a:lnTo>
                    <a:pt x="4061324" y="0"/>
                  </a:lnTo>
                  <a:cubicBezTo>
                    <a:pt x="4075321" y="0"/>
                    <a:pt x="4088745" y="5560"/>
                    <a:pt x="4098642" y="15458"/>
                  </a:cubicBezTo>
                  <a:cubicBezTo>
                    <a:pt x="4108540" y="25355"/>
                    <a:pt x="4114100" y="38779"/>
                    <a:pt x="4114100" y="52776"/>
                  </a:cubicBezTo>
                  <a:lnTo>
                    <a:pt x="4114100" y="838950"/>
                  </a:lnTo>
                  <a:cubicBezTo>
                    <a:pt x="4114100" y="852947"/>
                    <a:pt x="4108540" y="866371"/>
                    <a:pt x="4098642" y="876268"/>
                  </a:cubicBezTo>
                  <a:cubicBezTo>
                    <a:pt x="4088745" y="886166"/>
                    <a:pt x="4075321" y="891726"/>
                    <a:pt x="4061324" y="891726"/>
                  </a:cubicBezTo>
                  <a:lnTo>
                    <a:pt x="52776" y="891726"/>
                  </a:lnTo>
                  <a:cubicBezTo>
                    <a:pt x="38779" y="891726"/>
                    <a:pt x="25355" y="886166"/>
                    <a:pt x="15458" y="876268"/>
                  </a:cubicBezTo>
                  <a:cubicBezTo>
                    <a:pt x="5560" y="866371"/>
                    <a:pt x="0" y="852947"/>
                    <a:pt x="0" y="838950"/>
                  </a:cubicBezTo>
                  <a:lnTo>
                    <a:pt x="0" y="52776"/>
                  </a:lnTo>
                  <a:cubicBezTo>
                    <a:pt x="0" y="38779"/>
                    <a:pt x="5560" y="25355"/>
                    <a:pt x="15458" y="15458"/>
                  </a:cubicBezTo>
                  <a:cubicBezTo>
                    <a:pt x="25355" y="5560"/>
                    <a:pt x="38779" y="0"/>
                    <a:pt x="52776" y="0"/>
                  </a:cubicBezTo>
                  <a:close/>
                </a:path>
              </a:pathLst>
            </a:custGeom>
            <a:solidFill>
              <a:srgbClr val="43A2A2"/>
            </a:solidFill>
          </p:spPr>
        </p:sp>
        <p:sp>
          <p:nvSpPr>
            <p:cNvPr name="TextBox 4" id="4"/>
            <p:cNvSpPr txBox="true"/>
            <p:nvPr/>
          </p:nvSpPr>
          <p:spPr>
            <a:xfrm>
              <a:off x="0" y="-38100"/>
              <a:ext cx="4114099" cy="92982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358592" y="-1235431"/>
            <a:ext cx="5494040" cy="3855817"/>
          </a:xfrm>
          <a:custGeom>
            <a:avLst/>
            <a:gdLst/>
            <a:ahLst/>
            <a:cxnLst/>
            <a:rect r="r" b="b" t="t" l="l"/>
            <a:pathLst>
              <a:path h="3855817" w="5494040">
                <a:moveTo>
                  <a:pt x="0" y="3855817"/>
                </a:moveTo>
                <a:lnTo>
                  <a:pt x="5494039" y="3855817"/>
                </a:lnTo>
                <a:lnTo>
                  <a:pt x="5494039" y="0"/>
                </a:lnTo>
                <a:lnTo>
                  <a:pt x="0" y="0"/>
                </a:lnTo>
                <a:lnTo>
                  <a:pt x="0" y="385581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631340" y="2153174"/>
            <a:ext cx="8725159" cy="5980652"/>
            <a:chOff x="0" y="0"/>
            <a:chExt cx="812800" cy="557133"/>
          </a:xfrm>
        </p:grpSpPr>
        <p:sp>
          <p:nvSpPr>
            <p:cNvPr name="Freeform 7" id="7"/>
            <p:cNvSpPr/>
            <p:nvPr/>
          </p:nvSpPr>
          <p:spPr>
            <a:xfrm flipH="false" flipV="false" rot="0">
              <a:off x="0" y="0"/>
              <a:ext cx="812800" cy="557133"/>
            </a:xfrm>
            <a:custGeom>
              <a:avLst/>
              <a:gdLst/>
              <a:ahLst/>
              <a:cxnLst/>
              <a:rect r="r" b="b" t="t" l="l"/>
              <a:pathLst>
                <a:path h="557133" w="812800">
                  <a:moveTo>
                    <a:pt x="609600" y="0"/>
                  </a:moveTo>
                  <a:cubicBezTo>
                    <a:pt x="721830" y="0"/>
                    <a:pt x="812800" y="124711"/>
                    <a:pt x="812800" y="278566"/>
                  </a:cubicBezTo>
                  <a:cubicBezTo>
                    <a:pt x="812800" y="432422"/>
                    <a:pt x="721830" y="557133"/>
                    <a:pt x="609600" y="557133"/>
                  </a:cubicBezTo>
                  <a:lnTo>
                    <a:pt x="203200" y="557133"/>
                  </a:lnTo>
                  <a:cubicBezTo>
                    <a:pt x="90970" y="557133"/>
                    <a:pt x="0" y="432422"/>
                    <a:pt x="0" y="278566"/>
                  </a:cubicBezTo>
                  <a:cubicBezTo>
                    <a:pt x="0" y="124711"/>
                    <a:pt x="90970" y="0"/>
                    <a:pt x="203200" y="0"/>
                  </a:cubicBezTo>
                  <a:lnTo>
                    <a:pt x="609600" y="0"/>
                  </a:lnTo>
                </a:path>
              </a:pathLst>
            </a:custGeom>
            <a:solidFill>
              <a:srgbClr val="FFFFFF"/>
            </a:solidFill>
            <a:ln cap="sq" w="12700">
              <a:solidFill>
                <a:srgbClr val="000000"/>
              </a:solidFill>
              <a:prstDash val="solid"/>
              <a:miter/>
            </a:ln>
          </p:spPr>
        </p:sp>
      </p:grpSp>
      <p:grpSp>
        <p:nvGrpSpPr>
          <p:cNvPr name="Group 8" id="8"/>
          <p:cNvGrpSpPr/>
          <p:nvPr/>
        </p:nvGrpSpPr>
        <p:grpSpPr>
          <a:xfrm rot="-5400000">
            <a:off x="-445794" y="2153174"/>
            <a:ext cx="8725159" cy="5980652"/>
            <a:chOff x="0" y="0"/>
            <a:chExt cx="812800" cy="557133"/>
          </a:xfrm>
        </p:grpSpPr>
        <p:sp>
          <p:nvSpPr>
            <p:cNvPr name="Freeform 9" id="9"/>
            <p:cNvSpPr/>
            <p:nvPr/>
          </p:nvSpPr>
          <p:spPr>
            <a:xfrm flipH="false" flipV="false" rot="5400000">
              <a:off x="127834" y="-127834"/>
              <a:ext cx="557133" cy="812800"/>
            </a:xfrm>
            <a:custGeom>
              <a:avLst/>
              <a:gdLst/>
              <a:ahLst/>
              <a:cxnLst/>
              <a:rect r="r" b="b" t="t" l="l"/>
              <a:pathLst>
                <a:path h="812800" w="557133">
                  <a:moveTo>
                    <a:pt x="0" y="203200"/>
                  </a:moveTo>
                  <a:cubicBezTo>
                    <a:pt x="0" y="90971"/>
                    <a:pt x="124710" y="0"/>
                    <a:pt x="278566" y="0"/>
                  </a:cubicBezTo>
                  <a:cubicBezTo>
                    <a:pt x="432422" y="0"/>
                    <a:pt x="557132" y="90971"/>
                    <a:pt x="557132" y="203200"/>
                  </a:cubicBezTo>
                  <a:lnTo>
                    <a:pt x="557132" y="609600"/>
                  </a:lnTo>
                  <a:cubicBezTo>
                    <a:pt x="557132" y="721830"/>
                    <a:pt x="432422" y="812800"/>
                    <a:pt x="278566" y="812800"/>
                  </a:cubicBezTo>
                  <a:cubicBezTo>
                    <a:pt x="124710" y="812800"/>
                    <a:pt x="0" y="721830"/>
                    <a:pt x="0" y="609600"/>
                  </a:cubicBezTo>
                  <a:lnTo>
                    <a:pt x="0" y="203200"/>
                  </a:lnTo>
                </a:path>
              </a:pathLst>
            </a:custGeom>
            <a:blipFill>
              <a:blip r:embed="rId4"/>
              <a:stretch>
                <a:fillRect l="-59485" t="0" r="-59485" b="0"/>
              </a:stretch>
            </a:blipFill>
            <a:ln w="95250" cap="sq">
              <a:solidFill>
                <a:srgbClr val="43A2A2"/>
              </a:solidFill>
              <a:prstDash val="solid"/>
              <a:miter/>
            </a:ln>
          </p:spPr>
        </p:sp>
      </p:grpSp>
      <p:sp>
        <p:nvSpPr>
          <p:cNvPr name="TextBox 10" id="10"/>
          <p:cNvSpPr txBox="true"/>
          <p:nvPr/>
        </p:nvSpPr>
        <p:spPr>
          <a:xfrm rot="0">
            <a:off x="7328740" y="397716"/>
            <a:ext cx="9983857" cy="1851109"/>
          </a:xfrm>
          <a:prstGeom prst="rect">
            <a:avLst/>
          </a:prstGeom>
        </p:spPr>
        <p:txBody>
          <a:bodyPr anchor="t" rtlCol="false" tIns="0" lIns="0" bIns="0" rIns="0">
            <a:spAutoFit/>
          </a:bodyPr>
          <a:lstStyle/>
          <a:p>
            <a:pPr algn="r">
              <a:lnSpc>
                <a:spcPts val="7231"/>
              </a:lnSpc>
            </a:pPr>
            <a:r>
              <a:rPr lang="en-US" sz="6573">
                <a:solidFill>
                  <a:srgbClr val="FFFFFF"/>
                </a:solidFill>
                <a:latin typeface="Bernoru SemiCondensed"/>
                <a:ea typeface="Bernoru SemiCondensed"/>
                <a:cs typeface="Bernoru SemiCondensed"/>
                <a:sym typeface="Bernoru SemiCondensed"/>
              </a:rPr>
              <a:t>Challenges in spreading Social Innovation</a:t>
            </a:r>
          </a:p>
        </p:txBody>
      </p:sp>
      <p:sp>
        <p:nvSpPr>
          <p:cNvPr name="Freeform 11" id="11"/>
          <p:cNvSpPr/>
          <p:nvPr/>
        </p:nvSpPr>
        <p:spPr>
          <a:xfrm flipH="false" flipV="false" rot="0">
            <a:off x="9722615" y="1578261"/>
            <a:ext cx="451940" cy="451940"/>
          </a:xfrm>
          <a:custGeom>
            <a:avLst/>
            <a:gdLst/>
            <a:ahLst/>
            <a:cxnLst/>
            <a:rect r="r" b="b" t="t" l="l"/>
            <a:pathLst>
              <a:path h="451940" w="451940">
                <a:moveTo>
                  <a:pt x="0" y="0"/>
                </a:moveTo>
                <a:lnTo>
                  <a:pt x="451941" y="0"/>
                </a:lnTo>
                <a:lnTo>
                  <a:pt x="451941" y="451940"/>
                </a:lnTo>
                <a:lnTo>
                  <a:pt x="0" y="4519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8179703" y="3917043"/>
            <a:ext cx="2312206" cy="231220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43A2A2"/>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598682" y="3917043"/>
            <a:ext cx="2312206" cy="231220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43A2A2"/>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5017662" y="3917043"/>
            <a:ext cx="2312206" cy="231220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43A2A2"/>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739168" y="4531278"/>
            <a:ext cx="1193276" cy="1224444"/>
          </a:xfrm>
          <a:custGeom>
            <a:avLst/>
            <a:gdLst/>
            <a:ahLst/>
            <a:cxnLst/>
            <a:rect r="r" b="b" t="t" l="l"/>
            <a:pathLst>
              <a:path h="1224444" w="1193276">
                <a:moveTo>
                  <a:pt x="0" y="0"/>
                </a:moveTo>
                <a:lnTo>
                  <a:pt x="1193276" y="0"/>
                </a:lnTo>
                <a:lnTo>
                  <a:pt x="1193276" y="1224444"/>
                </a:lnTo>
                <a:lnTo>
                  <a:pt x="0" y="12244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5750926" y="4493347"/>
            <a:ext cx="845678" cy="1159597"/>
          </a:xfrm>
          <a:custGeom>
            <a:avLst/>
            <a:gdLst/>
            <a:ahLst/>
            <a:cxnLst/>
            <a:rect r="r" b="b" t="t" l="l"/>
            <a:pathLst>
              <a:path h="1159597" w="845678">
                <a:moveTo>
                  <a:pt x="0" y="0"/>
                </a:moveTo>
                <a:lnTo>
                  <a:pt x="845678" y="0"/>
                </a:lnTo>
                <a:lnTo>
                  <a:pt x="845678" y="1159598"/>
                </a:lnTo>
                <a:lnTo>
                  <a:pt x="0" y="11595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11949234" y="4547617"/>
            <a:ext cx="1546897" cy="1105328"/>
          </a:xfrm>
          <a:custGeom>
            <a:avLst/>
            <a:gdLst/>
            <a:ahLst/>
            <a:cxnLst/>
            <a:rect r="r" b="b" t="t" l="l"/>
            <a:pathLst>
              <a:path h="1105328" w="1546897">
                <a:moveTo>
                  <a:pt x="0" y="0"/>
                </a:moveTo>
                <a:lnTo>
                  <a:pt x="1546897" y="0"/>
                </a:lnTo>
                <a:lnTo>
                  <a:pt x="1546897" y="1105328"/>
                </a:lnTo>
                <a:lnTo>
                  <a:pt x="0" y="11053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7945404" y="6845921"/>
            <a:ext cx="2780805" cy="1076325"/>
          </a:xfrm>
          <a:prstGeom prst="rect">
            <a:avLst/>
          </a:prstGeom>
        </p:spPr>
        <p:txBody>
          <a:bodyPr anchor="t" rtlCol="false" tIns="0" lIns="0" bIns="0" rIns="0">
            <a:spAutoFit/>
          </a:bodyPr>
          <a:lstStyle/>
          <a:p>
            <a:pPr algn="ctr">
              <a:lnSpc>
                <a:spcPts val="4200"/>
              </a:lnSpc>
            </a:pPr>
            <a:r>
              <a:rPr lang="en-US" sz="3500">
                <a:solidFill>
                  <a:srgbClr val="FFFFFF"/>
                </a:solidFill>
                <a:latin typeface="B612"/>
                <a:ea typeface="B612"/>
                <a:cs typeface="B612"/>
                <a:sym typeface="B612"/>
              </a:rPr>
              <a:t>Scalability Challenges</a:t>
            </a:r>
          </a:p>
        </p:txBody>
      </p:sp>
      <p:sp>
        <p:nvSpPr>
          <p:cNvPr name="TextBox 25" id="25"/>
          <p:cNvSpPr txBox="true"/>
          <p:nvPr/>
        </p:nvSpPr>
        <p:spPr>
          <a:xfrm rot="0">
            <a:off x="11364383" y="6845921"/>
            <a:ext cx="2780805" cy="1076325"/>
          </a:xfrm>
          <a:prstGeom prst="rect">
            <a:avLst/>
          </a:prstGeom>
        </p:spPr>
        <p:txBody>
          <a:bodyPr anchor="t" rtlCol="false" tIns="0" lIns="0" bIns="0" rIns="0">
            <a:spAutoFit/>
          </a:bodyPr>
          <a:lstStyle/>
          <a:p>
            <a:pPr algn="ctr">
              <a:lnSpc>
                <a:spcPts val="4200"/>
              </a:lnSpc>
            </a:pPr>
            <a:r>
              <a:rPr lang="en-US" sz="3500">
                <a:solidFill>
                  <a:srgbClr val="FFFFFF"/>
                </a:solidFill>
                <a:latin typeface="B612"/>
                <a:ea typeface="B612"/>
                <a:cs typeface="B612"/>
                <a:sym typeface="B612"/>
              </a:rPr>
              <a:t>Coordination Problems</a:t>
            </a:r>
          </a:p>
        </p:txBody>
      </p:sp>
      <p:sp>
        <p:nvSpPr>
          <p:cNvPr name="TextBox 26" id="26"/>
          <p:cNvSpPr txBox="true"/>
          <p:nvPr/>
        </p:nvSpPr>
        <p:spPr>
          <a:xfrm rot="0">
            <a:off x="14783363" y="6845921"/>
            <a:ext cx="2780805" cy="1076325"/>
          </a:xfrm>
          <a:prstGeom prst="rect">
            <a:avLst/>
          </a:prstGeom>
        </p:spPr>
        <p:txBody>
          <a:bodyPr anchor="t" rtlCol="false" tIns="0" lIns="0" bIns="0" rIns="0">
            <a:spAutoFit/>
          </a:bodyPr>
          <a:lstStyle/>
          <a:p>
            <a:pPr algn="ctr">
              <a:lnSpc>
                <a:spcPts val="4200"/>
              </a:lnSpc>
            </a:pPr>
            <a:r>
              <a:rPr lang="en-US" sz="3500">
                <a:solidFill>
                  <a:srgbClr val="FFFFFF"/>
                </a:solidFill>
                <a:latin typeface="B612"/>
                <a:ea typeface="B612"/>
                <a:cs typeface="B612"/>
                <a:sym typeface="B612"/>
              </a:rPr>
              <a:t>Capacity Limitations</a:t>
            </a:r>
          </a:p>
        </p:txBody>
      </p:sp>
      <p:sp>
        <p:nvSpPr>
          <p:cNvPr name="Freeform 27" id="27"/>
          <p:cNvSpPr/>
          <p:nvPr/>
        </p:nvSpPr>
        <p:spPr>
          <a:xfrm flipH="true" flipV="false" rot="0">
            <a:off x="12783535" y="740763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0">
            <a:off x="-1081527" y="3387644"/>
            <a:ext cx="20451055" cy="8278562"/>
            <a:chOff x="0" y="0"/>
            <a:chExt cx="5386286" cy="2180362"/>
          </a:xfrm>
        </p:grpSpPr>
        <p:sp>
          <p:nvSpPr>
            <p:cNvPr name="Freeform 3" id="3"/>
            <p:cNvSpPr/>
            <p:nvPr/>
          </p:nvSpPr>
          <p:spPr>
            <a:xfrm flipH="false" flipV="false" rot="0">
              <a:off x="0" y="0"/>
              <a:ext cx="5386286" cy="2180362"/>
            </a:xfrm>
            <a:custGeom>
              <a:avLst/>
              <a:gdLst/>
              <a:ahLst/>
              <a:cxnLst/>
              <a:rect r="r" b="b" t="t" l="l"/>
              <a:pathLst>
                <a:path h="2180362" w="5386286">
                  <a:moveTo>
                    <a:pt x="0" y="0"/>
                  </a:moveTo>
                  <a:lnTo>
                    <a:pt x="5386286" y="0"/>
                  </a:lnTo>
                  <a:lnTo>
                    <a:pt x="5386286" y="2180362"/>
                  </a:lnTo>
                  <a:lnTo>
                    <a:pt x="0" y="2180362"/>
                  </a:lnTo>
                  <a:close/>
                </a:path>
              </a:pathLst>
            </a:custGeom>
            <a:solidFill>
              <a:srgbClr val="FFFFFF"/>
            </a:solidFill>
          </p:spPr>
        </p:sp>
        <p:sp>
          <p:nvSpPr>
            <p:cNvPr name="TextBox 4" id="4"/>
            <p:cNvSpPr txBox="true"/>
            <p:nvPr/>
          </p:nvSpPr>
          <p:spPr>
            <a:xfrm>
              <a:off x="0" y="-38100"/>
              <a:ext cx="5386286" cy="221846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31688"/>
            <a:ext cx="12399858" cy="1835150"/>
          </a:xfrm>
          <a:prstGeom prst="rect">
            <a:avLst/>
          </a:prstGeom>
        </p:spPr>
        <p:txBody>
          <a:bodyPr anchor="t" rtlCol="false" tIns="0" lIns="0" bIns="0" rIns="0">
            <a:spAutoFit/>
          </a:bodyPr>
          <a:lstStyle/>
          <a:p>
            <a:pPr algn="l">
              <a:lnSpc>
                <a:spcPts val="7150"/>
              </a:lnSpc>
            </a:pPr>
            <a:r>
              <a:rPr lang="en-US" sz="6500">
                <a:solidFill>
                  <a:srgbClr val="FFFFFF"/>
                </a:solidFill>
                <a:latin typeface="Bernoru SemiCondensed"/>
                <a:ea typeface="Bernoru SemiCondensed"/>
                <a:cs typeface="Bernoru SemiCondensed"/>
                <a:sym typeface="Bernoru SemiCondensed"/>
              </a:rPr>
              <a:t>Strategies for Overcoming Social Innovation Challenges</a:t>
            </a:r>
          </a:p>
        </p:txBody>
      </p:sp>
      <p:sp>
        <p:nvSpPr>
          <p:cNvPr name="Freeform 6" id="6"/>
          <p:cNvSpPr/>
          <p:nvPr/>
        </p:nvSpPr>
        <p:spPr>
          <a:xfrm flipH="true" flipV="true" rot="0">
            <a:off x="12758104" y="-1091978"/>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5400000">
            <a:off x="1790906" y="2576593"/>
            <a:ext cx="6229730" cy="8476457"/>
            <a:chOff x="0" y="0"/>
            <a:chExt cx="613851" cy="835234"/>
          </a:xfrm>
        </p:grpSpPr>
        <p:sp>
          <p:nvSpPr>
            <p:cNvPr name="Freeform 8" id="8"/>
            <p:cNvSpPr/>
            <p:nvPr/>
          </p:nvSpPr>
          <p:spPr>
            <a:xfrm flipH="false" flipV="false" rot="0">
              <a:off x="0" y="0"/>
              <a:ext cx="613851" cy="835234"/>
            </a:xfrm>
            <a:custGeom>
              <a:avLst/>
              <a:gdLst/>
              <a:ahLst/>
              <a:cxnLst/>
              <a:rect r="r" b="b" t="t" l="l"/>
              <a:pathLst>
                <a:path h="835234" w="613851">
                  <a:moveTo>
                    <a:pt x="410651" y="0"/>
                  </a:moveTo>
                  <a:cubicBezTo>
                    <a:pt x="522881" y="0"/>
                    <a:pt x="613851" y="186962"/>
                    <a:pt x="613851" y="417617"/>
                  </a:cubicBezTo>
                  <a:cubicBezTo>
                    <a:pt x="613851" y="648272"/>
                    <a:pt x="522881" y="835234"/>
                    <a:pt x="410651" y="835234"/>
                  </a:cubicBezTo>
                  <a:lnTo>
                    <a:pt x="203200" y="835234"/>
                  </a:lnTo>
                  <a:cubicBezTo>
                    <a:pt x="90970" y="835234"/>
                    <a:pt x="0" y="648272"/>
                    <a:pt x="0" y="417617"/>
                  </a:cubicBezTo>
                  <a:cubicBezTo>
                    <a:pt x="0" y="186962"/>
                    <a:pt x="90970" y="0"/>
                    <a:pt x="203200" y="0"/>
                  </a:cubicBezTo>
                  <a:lnTo>
                    <a:pt x="410651" y="0"/>
                  </a:lnTo>
                </a:path>
              </a:pathLst>
            </a:custGeom>
            <a:solidFill>
              <a:srgbClr val="091D29"/>
            </a:solidFill>
            <a:ln cap="sq" w="12700">
              <a:solidFill>
                <a:srgbClr val="000000"/>
              </a:solidFill>
              <a:prstDash val="solid"/>
              <a:miter/>
            </a:ln>
          </p:spPr>
        </p:sp>
      </p:grpSp>
      <p:grpSp>
        <p:nvGrpSpPr>
          <p:cNvPr name="Group 9" id="9"/>
          <p:cNvGrpSpPr/>
          <p:nvPr/>
        </p:nvGrpSpPr>
        <p:grpSpPr>
          <a:xfrm rot="-5400000">
            <a:off x="2028239" y="2576593"/>
            <a:ext cx="6229730" cy="8476457"/>
            <a:chOff x="0" y="0"/>
            <a:chExt cx="613851" cy="835234"/>
          </a:xfrm>
        </p:grpSpPr>
        <p:sp>
          <p:nvSpPr>
            <p:cNvPr name="Freeform 10" id="10"/>
            <p:cNvSpPr/>
            <p:nvPr/>
          </p:nvSpPr>
          <p:spPr>
            <a:xfrm flipH="false" flipV="false" rot="5400000">
              <a:off x="-110691" y="110691"/>
              <a:ext cx="835234" cy="613851"/>
            </a:xfrm>
            <a:custGeom>
              <a:avLst/>
              <a:gdLst/>
              <a:ahLst/>
              <a:cxnLst/>
              <a:rect r="r" b="b" t="t" l="l"/>
              <a:pathLst>
                <a:path h="613851" w="835234">
                  <a:moveTo>
                    <a:pt x="0" y="203200"/>
                  </a:moveTo>
                  <a:cubicBezTo>
                    <a:pt x="0" y="90971"/>
                    <a:pt x="186961" y="0"/>
                    <a:pt x="417616" y="0"/>
                  </a:cubicBezTo>
                  <a:cubicBezTo>
                    <a:pt x="648272" y="0"/>
                    <a:pt x="835233" y="90971"/>
                    <a:pt x="835233" y="203200"/>
                  </a:cubicBezTo>
                  <a:lnTo>
                    <a:pt x="835233" y="410651"/>
                  </a:lnTo>
                  <a:cubicBezTo>
                    <a:pt x="835233" y="522881"/>
                    <a:pt x="648272" y="613851"/>
                    <a:pt x="417616" y="613851"/>
                  </a:cubicBezTo>
                  <a:cubicBezTo>
                    <a:pt x="186961" y="613851"/>
                    <a:pt x="0" y="522881"/>
                    <a:pt x="0" y="410651"/>
                  </a:cubicBezTo>
                  <a:lnTo>
                    <a:pt x="0" y="203200"/>
                  </a:lnTo>
                </a:path>
              </a:pathLst>
            </a:custGeom>
            <a:blipFill>
              <a:blip r:embed="rId4"/>
              <a:stretch>
                <a:fillRect l="-52186" t="-34678" r="-16164" b="-18032"/>
              </a:stretch>
            </a:blipFill>
            <a:ln w="95250" cap="sq">
              <a:solidFill>
                <a:srgbClr val="43A2A2"/>
              </a:solidFill>
              <a:prstDash val="solid"/>
              <a:miter/>
            </a:ln>
          </p:spPr>
        </p:sp>
      </p:grpSp>
      <p:grpSp>
        <p:nvGrpSpPr>
          <p:cNvPr name="Group 11" id="11"/>
          <p:cNvGrpSpPr/>
          <p:nvPr/>
        </p:nvGrpSpPr>
        <p:grpSpPr>
          <a:xfrm rot="0">
            <a:off x="10171430" y="4374027"/>
            <a:ext cx="1228980" cy="12289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1D2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0362932" y="4553539"/>
            <a:ext cx="810160" cy="890148"/>
          </a:xfrm>
          <a:prstGeom prst="rect">
            <a:avLst/>
          </a:prstGeom>
        </p:spPr>
        <p:txBody>
          <a:bodyPr anchor="t" rtlCol="false" tIns="0" lIns="0" bIns="0" rIns="0">
            <a:spAutoFit/>
          </a:bodyPr>
          <a:lstStyle/>
          <a:p>
            <a:pPr algn="ctr">
              <a:lnSpc>
                <a:spcPts val="6721"/>
              </a:lnSpc>
            </a:pPr>
            <a:r>
              <a:rPr lang="en-US" sz="6110">
                <a:solidFill>
                  <a:srgbClr val="FFFFFF"/>
                </a:solidFill>
                <a:latin typeface="Bernoru SemiCondensed"/>
                <a:ea typeface="Bernoru SemiCondensed"/>
                <a:cs typeface="Bernoru SemiCondensed"/>
                <a:sym typeface="Bernoru SemiCondensed"/>
              </a:rPr>
              <a:t>1</a:t>
            </a:r>
          </a:p>
        </p:txBody>
      </p:sp>
      <p:grpSp>
        <p:nvGrpSpPr>
          <p:cNvPr name="Group 15" id="15"/>
          <p:cNvGrpSpPr/>
          <p:nvPr/>
        </p:nvGrpSpPr>
        <p:grpSpPr>
          <a:xfrm rot="0">
            <a:off x="10171430" y="6200412"/>
            <a:ext cx="1228980" cy="12289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A2A2"/>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362932" y="6388877"/>
            <a:ext cx="810160" cy="890148"/>
          </a:xfrm>
          <a:prstGeom prst="rect">
            <a:avLst/>
          </a:prstGeom>
        </p:spPr>
        <p:txBody>
          <a:bodyPr anchor="t" rtlCol="false" tIns="0" lIns="0" bIns="0" rIns="0">
            <a:spAutoFit/>
          </a:bodyPr>
          <a:lstStyle/>
          <a:p>
            <a:pPr algn="ctr">
              <a:lnSpc>
                <a:spcPts val="6721"/>
              </a:lnSpc>
            </a:pPr>
            <a:r>
              <a:rPr lang="en-US" sz="6110">
                <a:solidFill>
                  <a:srgbClr val="FFFFFF"/>
                </a:solidFill>
                <a:latin typeface="Bernoru SemiCondensed"/>
                <a:ea typeface="Bernoru SemiCondensed"/>
                <a:cs typeface="Bernoru SemiCondensed"/>
                <a:sym typeface="Bernoru SemiCondensed"/>
              </a:rPr>
              <a:t>2</a:t>
            </a:r>
          </a:p>
        </p:txBody>
      </p:sp>
      <p:grpSp>
        <p:nvGrpSpPr>
          <p:cNvPr name="Group 19" id="19"/>
          <p:cNvGrpSpPr/>
          <p:nvPr/>
        </p:nvGrpSpPr>
        <p:grpSpPr>
          <a:xfrm rot="0">
            <a:off x="10171430" y="8029320"/>
            <a:ext cx="1228980" cy="12289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1D2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362932" y="8192779"/>
            <a:ext cx="810160" cy="890148"/>
          </a:xfrm>
          <a:prstGeom prst="rect">
            <a:avLst/>
          </a:prstGeom>
        </p:spPr>
        <p:txBody>
          <a:bodyPr anchor="t" rtlCol="false" tIns="0" lIns="0" bIns="0" rIns="0">
            <a:spAutoFit/>
          </a:bodyPr>
          <a:lstStyle/>
          <a:p>
            <a:pPr algn="ctr">
              <a:lnSpc>
                <a:spcPts val="6721"/>
              </a:lnSpc>
            </a:pPr>
            <a:r>
              <a:rPr lang="en-US" sz="6110">
                <a:solidFill>
                  <a:srgbClr val="FFFFFF"/>
                </a:solidFill>
                <a:latin typeface="Bernoru SemiCondensed"/>
                <a:ea typeface="Bernoru SemiCondensed"/>
                <a:cs typeface="Bernoru SemiCondensed"/>
                <a:sym typeface="Bernoru SemiCondensed"/>
              </a:rPr>
              <a:t>3</a:t>
            </a:r>
          </a:p>
        </p:txBody>
      </p:sp>
      <p:sp>
        <p:nvSpPr>
          <p:cNvPr name="TextBox 23" id="23"/>
          <p:cNvSpPr txBox="true"/>
          <p:nvPr/>
        </p:nvSpPr>
        <p:spPr>
          <a:xfrm rot="0">
            <a:off x="12060842" y="4417017"/>
            <a:ext cx="5055583" cy="1143000"/>
          </a:xfrm>
          <a:prstGeom prst="rect">
            <a:avLst/>
          </a:prstGeom>
        </p:spPr>
        <p:txBody>
          <a:bodyPr anchor="t" rtlCol="false" tIns="0" lIns="0" bIns="0" rIns="0">
            <a:spAutoFit/>
          </a:bodyPr>
          <a:lstStyle/>
          <a:p>
            <a:pPr algn="just">
              <a:lnSpc>
                <a:spcPts val="3000"/>
              </a:lnSpc>
            </a:pPr>
            <a:r>
              <a:rPr lang="en-US" b="true" sz="2500">
                <a:solidFill>
                  <a:srgbClr val="091D29"/>
                </a:solidFill>
                <a:latin typeface="B612 Bold"/>
                <a:ea typeface="B612 Bold"/>
                <a:cs typeface="B612 Bold"/>
                <a:sym typeface="B612 Bold"/>
              </a:rPr>
              <a:t>Involving the community in the process of developing and implementing social innovation</a:t>
            </a:r>
          </a:p>
        </p:txBody>
      </p:sp>
      <p:sp>
        <p:nvSpPr>
          <p:cNvPr name="TextBox 24" id="24"/>
          <p:cNvSpPr txBox="true"/>
          <p:nvPr/>
        </p:nvSpPr>
        <p:spPr>
          <a:xfrm rot="0">
            <a:off x="12060842" y="6243402"/>
            <a:ext cx="4844521" cy="1143000"/>
          </a:xfrm>
          <a:prstGeom prst="rect">
            <a:avLst/>
          </a:prstGeom>
        </p:spPr>
        <p:txBody>
          <a:bodyPr anchor="t" rtlCol="false" tIns="0" lIns="0" bIns="0" rIns="0">
            <a:spAutoFit/>
          </a:bodyPr>
          <a:lstStyle/>
          <a:p>
            <a:pPr algn="just">
              <a:lnSpc>
                <a:spcPts val="3000"/>
              </a:lnSpc>
            </a:pPr>
            <a:r>
              <a:rPr lang="en-US" b="true" sz="2500">
                <a:solidFill>
                  <a:srgbClr val="091D29"/>
                </a:solidFill>
                <a:latin typeface="B612 Bold"/>
                <a:ea typeface="B612 Bold"/>
                <a:cs typeface="B612 Bold"/>
                <a:sym typeface="B612 Bold"/>
              </a:rPr>
              <a:t>Drive policy changes that encourage social innovation and reduce regulatory barriers</a:t>
            </a:r>
          </a:p>
        </p:txBody>
      </p:sp>
      <p:sp>
        <p:nvSpPr>
          <p:cNvPr name="TextBox 25" id="25"/>
          <p:cNvSpPr txBox="true"/>
          <p:nvPr/>
        </p:nvSpPr>
        <p:spPr>
          <a:xfrm rot="0">
            <a:off x="12060842" y="8154679"/>
            <a:ext cx="5243193" cy="1143000"/>
          </a:xfrm>
          <a:prstGeom prst="rect">
            <a:avLst/>
          </a:prstGeom>
        </p:spPr>
        <p:txBody>
          <a:bodyPr anchor="t" rtlCol="false" tIns="0" lIns="0" bIns="0" rIns="0">
            <a:spAutoFit/>
          </a:bodyPr>
          <a:lstStyle/>
          <a:p>
            <a:pPr algn="just">
              <a:lnSpc>
                <a:spcPts val="3000"/>
              </a:lnSpc>
            </a:pPr>
            <a:r>
              <a:rPr lang="en-US" b="true" sz="2500">
                <a:solidFill>
                  <a:srgbClr val="091D29"/>
                </a:solidFill>
                <a:latin typeface="B612 Bold"/>
                <a:ea typeface="B612 Bold"/>
                <a:cs typeface="B612 Bold"/>
                <a:sym typeface="B612 Bold"/>
              </a:rPr>
              <a:t>Building infrastructure that helps implement social innovation, such as technology facilities</a:t>
            </a:r>
          </a:p>
        </p:txBody>
      </p:sp>
      <p:sp>
        <p:nvSpPr>
          <p:cNvPr name="Freeform 26" id="26"/>
          <p:cNvSpPr/>
          <p:nvPr/>
        </p:nvSpPr>
        <p:spPr>
          <a:xfrm flipH="false" flipV="false" rot="0">
            <a:off x="12553838" y="1283328"/>
            <a:ext cx="874721" cy="874721"/>
          </a:xfrm>
          <a:custGeom>
            <a:avLst/>
            <a:gdLst/>
            <a:ahLst/>
            <a:cxnLst/>
            <a:rect r="r" b="b" t="t" l="l"/>
            <a:pathLst>
              <a:path h="874721" w="874721">
                <a:moveTo>
                  <a:pt x="0" y="0"/>
                </a:moveTo>
                <a:lnTo>
                  <a:pt x="874720" y="0"/>
                </a:lnTo>
                <a:lnTo>
                  <a:pt x="874720" y="874721"/>
                </a:lnTo>
                <a:lnTo>
                  <a:pt x="0" y="874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3805496" y="1480065"/>
            <a:ext cx="481246" cy="481246"/>
          </a:xfrm>
          <a:custGeom>
            <a:avLst/>
            <a:gdLst/>
            <a:ahLst/>
            <a:cxnLst/>
            <a:rect r="r" b="b" t="t" l="l"/>
            <a:pathLst>
              <a:path h="481246" w="481246">
                <a:moveTo>
                  <a:pt x="0" y="0"/>
                </a:moveTo>
                <a:lnTo>
                  <a:pt x="481246" y="0"/>
                </a:lnTo>
                <a:lnTo>
                  <a:pt x="481246" y="481247"/>
                </a:lnTo>
                <a:lnTo>
                  <a:pt x="0" y="481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Freeform 2" id="2"/>
          <p:cNvSpPr/>
          <p:nvPr/>
        </p:nvSpPr>
        <p:spPr>
          <a:xfrm flipH="false" flipV="true" rot="0">
            <a:off x="-469920" y="-1028700"/>
            <a:ext cx="5863057" cy="4114800"/>
          </a:xfrm>
          <a:custGeom>
            <a:avLst/>
            <a:gdLst/>
            <a:ahLst/>
            <a:cxnLst/>
            <a:rect r="r" b="b" t="t" l="l"/>
            <a:pathLst>
              <a:path h="4114800" w="5863057">
                <a:moveTo>
                  <a:pt x="0" y="4114800"/>
                </a:moveTo>
                <a:lnTo>
                  <a:pt x="5863057" y="4114800"/>
                </a:lnTo>
                <a:lnTo>
                  <a:pt x="5863057"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2894863" y="-1028700"/>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51024" y="2419668"/>
            <a:ext cx="14785953" cy="3062968"/>
            <a:chOff x="0" y="0"/>
            <a:chExt cx="2105619" cy="436187"/>
          </a:xfrm>
        </p:grpSpPr>
        <p:sp>
          <p:nvSpPr>
            <p:cNvPr name="Freeform 5" id="5"/>
            <p:cNvSpPr/>
            <p:nvPr/>
          </p:nvSpPr>
          <p:spPr>
            <a:xfrm flipH="false" flipV="false" rot="0">
              <a:off x="0" y="0"/>
              <a:ext cx="2105619" cy="436187"/>
            </a:xfrm>
            <a:custGeom>
              <a:avLst/>
              <a:gdLst/>
              <a:ahLst/>
              <a:cxnLst/>
              <a:rect r="r" b="b" t="t" l="l"/>
              <a:pathLst>
                <a:path h="436187" w="2105619">
                  <a:moveTo>
                    <a:pt x="1902419" y="0"/>
                  </a:moveTo>
                  <a:cubicBezTo>
                    <a:pt x="2014649" y="0"/>
                    <a:pt x="2105619" y="97638"/>
                    <a:pt x="2105619" y="218094"/>
                  </a:cubicBezTo>
                  <a:cubicBezTo>
                    <a:pt x="2105619" y="338549"/>
                    <a:pt x="2014649" y="436187"/>
                    <a:pt x="1902419" y="436187"/>
                  </a:cubicBezTo>
                  <a:lnTo>
                    <a:pt x="203200" y="436187"/>
                  </a:lnTo>
                  <a:cubicBezTo>
                    <a:pt x="90970" y="436187"/>
                    <a:pt x="0" y="338549"/>
                    <a:pt x="0" y="218094"/>
                  </a:cubicBezTo>
                  <a:cubicBezTo>
                    <a:pt x="0" y="97638"/>
                    <a:pt x="90970" y="0"/>
                    <a:pt x="203200" y="0"/>
                  </a:cubicBezTo>
                  <a:lnTo>
                    <a:pt x="1902419" y="0"/>
                  </a:lnTo>
                </a:path>
              </a:pathLst>
            </a:custGeom>
            <a:blipFill>
              <a:blip r:embed="rId4"/>
              <a:stretch>
                <a:fillRect l="0" t="-192240" r="0" b="-29581"/>
              </a:stretch>
            </a:blipFill>
            <a:ln w="47625" cap="sq">
              <a:solidFill>
                <a:srgbClr val="43A2A2"/>
              </a:solidFill>
              <a:prstDash val="solid"/>
              <a:miter/>
            </a:ln>
          </p:spPr>
        </p:sp>
      </p:grpSp>
      <p:sp>
        <p:nvSpPr>
          <p:cNvPr name="Freeform 6" id="6"/>
          <p:cNvSpPr/>
          <p:nvPr/>
        </p:nvSpPr>
        <p:spPr>
          <a:xfrm flipH="false" flipV="false" rot="0">
            <a:off x="14466725" y="1099772"/>
            <a:ext cx="505435" cy="505435"/>
          </a:xfrm>
          <a:custGeom>
            <a:avLst/>
            <a:gdLst/>
            <a:ahLst/>
            <a:cxnLst/>
            <a:rect r="r" b="b" t="t" l="l"/>
            <a:pathLst>
              <a:path h="505435" w="505435">
                <a:moveTo>
                  <a:pt x="0" y="0"/>
                </a:moveTo>
                <a:lnTo>
                  <a:pt x="505435" y="0"/>
                </a:lnTo>
                <a:lnTo>
                  <a:pt x="505435" y="505435"/>
                </a:lnTo>
                <a:lnTo>
                  <a:pt x="0" y="5054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3315840" y="1099772"/>
            <a:ext cx="505435" cy="505435"/>
          </a:xfrm>
          <a:custGeom>
            <a:avLst/>
            <a:gdLst/>
            <a:ahLst/>
            <a:cxnLst/>
            <a:rect r="r" b="b" t="t" l="l"/>
            <a:pathLst>
              <a:path h="505435" w="505435">
                <a:moveTo>
                  <a:pt x="505435" y="0"/>
                </a:moveTo>
                <a:lnTo>
                  <a:pt x="0" y="0"/>
                </a:lnTo>
                <a:lnTo>
                  <a:pt x="0" y="505435"/>
                </a:lnTo>
                <a:lnTo>
                  <a:pt x="505435" y="505435"/>
                </a:lnTo>
                <a:lnTo>
                  <a:pt x="50543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105635" y="841503"/>
            <a:ext cx="10076729" cy="930275"/>
          </a:xfrm>
          <a:prstGeom prst="rect">
            <a:avLst/>
          </a:prstGeom>
        </p:spPr>
        <p:txBody>
          <a:bodyPr anchor="t" rtlCol="false" tIns="0" lIns="0" bIns="0" rIns="0">
            <a:spAutoFit/>
          </a:bodyPr>
          <a:lstStyle/>
          <a:p>
            <a:pPr algn="ctr">
              <a:lnSpc>
                <a:spcPts val="7150"/>
              </a:lnSpc>
            </a:pPr>
            <a:r>
              <a:rPr lang="en-US" sz="6500">
                <a:solidFill>
                  <a:srgbClr val="FFFFFF"/>
                </a:solidFill>
                <a:latin typeface="Bernoru SemiCondensed"/>
                <a:ea typeface="Bernoru SemiCondensed"/>
                <a:cs typeface="Bernoru SemiCondensed"/>
                <a:sym typeface="Bernoru SemiCondensed"/>
              </a:rPr>
              <a:t>Presentation Conclusion</a:t>
            </a:r>
          </a:p>
        </p:txBody>
      </p:sp>
      <p:sp>
        <p:nvSpPr>
          <p:cNvPr name="Freeform 9" id="9"/>
          <p:cNvSpPr/>
          <p:nvPr/>
        </p:nvSpPr>
        <p:spPr>
          <a:xfrm flipH="false" flipV="false" rot="0">
            <a:off x="17851033" y="7395837"/>
            <a:ext cx="874721" cy="874721"/>
          </a:xfrm>
          <a:custGeom>
            <a:avLst/>
            <a:gdLst/>
            <a:ahLst/>
            <a:cxnLst/>
            <a:rect r="r" b="b" t="t" l="l"/>
            <a:pathLst>
              <a:path h="874721" w="874721">
                <a:moveTo>
                  <a:pt x="0" y="0"/>
                </a:moveTo>
                <a:lnTo>
                  <a:pt x="874721" y="0"/>
                </a:lnTo>
                <a:lnTo>
                  <a:pt x="874721" y="874721"/>
                </a:lnTo>
                <a:lnTo>
                  <a:pt x="0" y="8747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437754" y="7395837"/>
            <a:ext cx="874721" cy="874721"/>
          </a:xfrm>
          <a:custGeom>
            <a:avLst/>
            <a:gdLst/>
            <a:ahLst/>
            <a:cxnLst/>
            <a:rect r="r" b="b" t="t" l="l"/>
            <a:pathLst>
              <a:path h="874721" w="874721">
                <a:moveTo>
                  <a:pt x="874721" y="0"/>
                </a:moveTo>
                <a:lnTo>
                  <a:pt x="0" y="0"/>
                </a:lnTo>
                <a:lnTo>
                  <a:pt x="0" y="874721"/>
                </a:lnTo>
                <a:lnTo>
                  <a:pt x="874721" y="874721"/>
                </a:lnTo>
                <a:lnTo>
                  <a:pt x="87472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819424" y="9984615"/>
            <a:ext cx="19926848" cy="3086100"/>
            <a:chOff x="0" y="0"/>
            <a:chExt cx="5248223" cy="812800"/>
          </a:xfrm>
        </p:grpSpPr>
        <p:sp>
          <p:nvSpPr>
            <p:cNvPr name="Freeform 12" id="12"/>
            <p:cNvSpPr/>
            <p:nvPr/>
          </p:nvSpPr>
          <p:spPr>
            <a:xfrm flipH="false" flipV="false" rot="0">
              <a:off x="0" y="0"/>
              <a:ext cx="5248223" cy="812800"/>
            </a:xfrm>
            <a:custGeom>
              <a:avLst/>
              <a:gdLst/>
              <a:ahLst/>
              <a:cxnLst/>
              <a:rect r="r" b="b" t="t" l="l"/>
              <a:pathLst>
                <a:path h="812800" w="5248223">
                  <a:moveTo>
                    <a:pt x="0" y="0"/>
                  </a:moveTo>
                  <a:lnTo>
                    <a:pt x="5248223" y="0"/>
                  </a:lnTo>
                  <a:lnTo>
                    <a:pt x="5248223" y="812800"/>
                  </a:lnTo>
                  <a:lnTo>
                    <a:pt x="0" y="812800"/>
                  </a:lnTo>
                  <a:close/>
                </a:path>
              </a:pathLst>
            </a:custGeom>
            <a:solidFill>
              <a:srgbClr val="FFFFFF"/>
            </a:solidFill>
          </p:spPr>
        </p:sp>
        <p:sp>
          <p:nvSpPr>
            <p:cNvPr name="TextBox 13" id="13"/>
            <p:cNvSpPr txBox="true"/>
            <p:nvPr/>
          </p:nvSpPr>
          <p:spPr>
            <a:xfrm>
              <a:off x="0" y="-38100"/>
              <a:ext cx="5248223" cy="8509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751024" y="6163748"/>
            <a:ext cx="14785953" cy="3338899"/>
          </a:xfrm>
          <a:prstGeom prst="rect">
            <a:avLst/>
          </a:prstGeom>
        </p:spPr>
        <p:txBody>
          <a:bodyPr anchor="t" rtlCol="false" tIns="0" lIns="0" bIns="0" rIns="0">
            <a:spAutoFit/>
          </a:bodyPr>
          <a:lstStyle/>
          <a:p>
            <a:pPr algn="just">
              <a:lnSpc>
                <a:spcPts val="3755"/>
              </a:lnSpc>
            </a:pPr>
            <a:r>
              <a:rPr lang="en-US" sz="3129">
                <a:solidFill>
                  <a:srgbClr val="FFFFFF"/>
                </a:solidFill>
                <a:latin typeface="B612"/>
                <a:ea typeface="B612"/>
                <a:cs typeface="B612"/>
                <a:sym typeface="B612"/>
              </a:rPr>
              <a:t>In short, social innovation is essential for local economic development. Social innovation can overcome the economic challenges faced by local communities by creating jobs, empowering communities and improving welfare. This innovation not only brings positive changes to people's lives, but also provides a solid foundation for sustainable and inclusive economic development. By collaborating with various parties, social innovation can continue to develop and have a greater impact on regional development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DAG0dosxzp0</dc:identifier>
  <dcterms:modified xsi:type="dcterms:W3CDTF">2011-08-01T06:04:30Z</dcterms:modified>
  <cp:revision>1</cp:revision>
  <dc:title>Amber Vergara, CSIT 100, Section</dc:title>
</cp:coreProperties>
</file>